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57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91" r:id="rId18"/>
    <p:sldId id="287" r:id="rId19"/>
    <p:sldId id="288" r:id="rId20"/>
    <p:sldId id="289" r:id="rId21"/>
    <p:sldId id="290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8" r:id="rId48"/>
    <p:sldId id="317" r:id="rId49"/>
    <p:sldId id="319" r:id="rId50"/>
    <p:sldId id="320" r:id="rId51"/>
    <p:sldId id="325" r:id="rId52"/>
    <p:sldId id="324" r:id="rId53"/>
    <p:sldId id="321" r:id="rId54"/>
    <p:sldId id="322" r:id="rId55"/>
    <p:sldId id="326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CB2DA-9842-4BBD-B80E-455303D122A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B2220-AA58-4B31-92D5-91045318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99BB83-4F17-40F1-9AD6-35E57B19D20C}" type="slidenum">
              <a:rPr lang="en-US"/>
              <a:pPr eaLnBrk="1" hangingPunct="1"/>
              <a:t>51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2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80E110-E783-4672-A416-24DAE775F92D}" type="slidenum">
              <a:rPr lang="en-US"/>
              <a:pPr eaLnBrk="1" hangingPunct="1"/>
              <a:t>52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6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78474-EA1E-4513-827F-E1ED53A7D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8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14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eb.ipb.ac.id/~phidayat/entomologi/Gambar/dinding%20serangga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eb.ipb.ac.id/~phidayat/entomologi/Gambar/general%20insect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eb.ipb.ac.id/~phidayat/entomologi/Gambar/morfologi%20kepala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eb.ipb.ac.id/~phidayat/entomologi/Gambar/jenis%20kepala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eb.ipb.ac.id/~phidayat/entomologi/Gambar/jenis%20kepala.jp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eb.ipb.ac.id/~phidayat/entomologi/Gambar/morfologi%20antena.jpg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eb.ipb.ac.id/~phidayat/entomologi/Gambar/jenis%20antena%20lgkp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eb.ipb.ac.id/~phidayat/entomologi/Gambar/morfologi%20alat%20mulut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ipb.ac.id/~phidayat/entomologi/Gambar/bagian%20thorax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eb.ipb.ac.id/~phidayat/entomologi/Gambar/jenis%20sayap.jpg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eb.ipb.ac.id/~phidayat/entomologi/Gambar/bagian%20sayap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eb.ipb.ac.id/~phidayat/entomologi/Gambar/bagian%20tungkai.jpg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56"/>
            <a:ext cx="10058400" cy="145711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Adobe Garamond Pro Bold" panose="02020702060506020403" pitchFamily="18" charset="0"/>
              </a:rPr>
              <a:t> </a:t>
            </a:r>
            <a:r>
              <a:rPr lang="en-US" sz="6000" b="1" dirty="0" smtClean="0">
                <a:solidFill>
                  <a:srgbClr val="008000"/>
                </a:solidFill>
                <a:latin typeface="Adobe Garamond Pro Bold" panose="02020702060506020403" pitchFamily="18" charset="0"/>
              </a:rPr>
              <a:t>MORFOLOGI SERANGGA</a:t>
            </a:r>
            <a:endParaRPr lang="en-US" sz="6000" b="1" dirty="0">
              <a:solidFill>
                <a:srgbClr val="00206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824" y="4342547"/>
            <a:ext cx="10448364" cy="1609003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     FACULTY </a:t>
            </a:r>
            <a:r>
              <a:rPr lang="en-US" sz="4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OF </a:t>
            </a:r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BIOLOGY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      MEDAN AREA </a:t>
            </a:r>
            <a:r>
              <a:rPr lang="en-US" sz="4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UNIVERSITY</a:t>
            </a:r>
          </a:p>
          <a:p>
            <a:pPr algn="ctr"/>
            <a:endParaRPr lang="en-US" dirty="0">
              <a:solidFill>
                <a:srgbClr val="FF0000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4" name="Picture 3" descr="LOGO BARU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683" y="4384868"/>
            <a:ext cx="1535086" cy="1524359"/>
          </a:xfrm>
          <a:prstGeom prst="rect">
            <a:avLst/>
          </a:prstGeom>
        </p:spPr>
      </p:pic>
      <p:pic>
        <p:nvPicPr>
          <p:cNvPr id="6" name="Picture 3" descr="flesh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82" y="1385047"/>
            <a:ext cx="3576918" cy="270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7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HORSE FLY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TERMITE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7" name="Picture 5" descr="house2f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627372"/>
            <a:ext cx="4938712" cy="32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ermit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60" y="2582863"/>
            <a:ext cx="2249881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30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dobe Garamond Pro Bold" panose="02020702060506020403" pitchFamily="18" charset="0"/>
              </a:rPr>
              <a:t>LADYBIRD BEETLE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FIREFLY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7" name="Content Placeholder 6" descr="lady_bi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9" b="17024"/>
          <a:stretch>
            <a:fillRect/>
          </a:stretch>
        </p:blipFill>
        <p:spPr bwMode="auto">
          <a:xfrm>
            <a:off x="1096963" y="2582334"/>
            <a:ext cx="4938712" cy="33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irefly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52" y="2582863"/>
            <a:ext cx="439869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42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dobe Garamond Pro Bold" panose="02020702060506020403" pitchFamily="18" charset="0"/>
              </a:rPr>
              <a:t>RHINOCEROS BEETLE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HORNED PALASSUS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7" name="Picture 4" descr="rhinocer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617494"/>
            <a:ext cx="4938712" cy="330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ornedpalassu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33" y="2582863"/>
            <a:ext cx="389193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Adobe Garamond Pro Bold" panose="02020702060506020403" pitchFamily="18" charset="0"/>
              </a:rPr>
              <a:t>MORFOLOGI DAN INTEGUMEN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dobe Garamond Pro Bold" panose="02020702060506020403" pitchFamily="18" charset="0"/>
              </a:rPr>
              <a:t>Serangga</a:t>
            </a:r>
            <a:r>
              <a:rPr lang="en-US" sz="2800" dirty="0" smtClean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memiliki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u="sng" dirty="0" err="1">
                <a:latin typeface="Adobe Garamond Pro Bold" panose="02020702060506020403" pitchFamily="18" charset="0"/>
                <a:hlinkClick r:id="rId2"/>
              </a:rPr>
              <a:t>dinding</a:t>
            </a:r>
            <a:r>
              <a:rPr lang="en-US" sz="2800" u="sng" dirty="0">
                <a:latin typeface="Adobe Garamond Pro Bold" panose="02020702060506020403" pitchFamily="18" charset="0"/>
                <a:hlinkClick r:id="rId2"/>
              </a:rPr>
              <a:t> </a:t>
            </a:r>
            <a:r>
              <a:rPr lang="en-US" sz="2800" u="sng" dirty="0" err="1">
                <a:latin typeface="Adobe Garamond Pro Bold" panose="02020702060506020403" pitchFamily="18" charset="0"/>
                <a:hlinkClick r:id="rId2"/>
              </a:rPr>
              <a:t>tubuh</a:t>
            </a:r>
            <a:r>
              <a:rPr lang="en-US" sz="2800" dirty="0">
                <a:latin typeface="Adobe Garamond Pro Bold" panose="02020702060506020403" pitchFamily="18" charset="0"/>
              </a:rPr>
              <a:t> yang </a:t>
            </a:r>
            <a:r>
              <a:rPr lang="en-US" sz="2800" dirty="0" err="1">
                <a:latin typeface="Adobe Garamond Pro Bold" panose="02020702060506020403" pitchFamily="18" charset="0"/>
              </a:rPr>
              <a:t>disebut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integumen</a:t>
            </a:r>
            <a:r>
              <a:rPr lang="en-US" sz="2800" dirty="0">
                <a:latin typeface="Adobe Garamond Pro Bold" panose="02020702060506020403" pitchFamily="18" charset="0"/>
              </a:rPr>
              <a:t>. </a:t>
            </a:r>
            <a:r>
              <a:rPr lang="en-US" sz="2800" dirty="0" err="1">
                <a:latin typeface="Adobe Garamond Pro Bold" panose="02020702060506020403" pitchFamily="18" charset="0"/>
              </a:rPr>
              <a:t>Integumen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ini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berperan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sebagai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kerangka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luar</a:t>
            </a:r>
            <a:r>
              <a:rPr lang="en-US" sz="2800" dirty="0">
                <a:latin typeface="Adobe Garamond Pro Bold" panose="02020702060506020403" pitchFamily="18" charset="0"/>
              </a:rPr>
              <a:t> (</a:t>
            </a:r>
            <a:r>
              <a:rPr lang="en-US" sz="2800" dirty="0" err="1">
                <a:latin typeface="Adobe Garamond Pro Bold" panose="02020702060506020403" pitchFamily="18" charset="0"/>
              </a:rPr>
              <a:t>eksoskleleton</a:t>
            </a:r>
            <a:r>
              <a:rPr lang="en-US" sz="2800" dirty="0">
                <a:latin typeface="Adobe Garamond Pro Bold" panose="02020702060506020403" pitchFamily="18" charset="0"/>
              </a:rPr>
              <a:t>). </a:t>
            </a:r>
            <a:endParaRPr lang="en-US" sz="2800" dirty="0" smtClean="0">
              <a:latin typeface="Adobe Garamond Pro Bold" panose="020207020605060204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>
                <a:latin typeface="Adobe Garamond Pro Bold" panose="02020702060506020403" pitchFamily="18" charset="0"/>
              </a:rPr>
              <a:t>Integumen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terdiri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dari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tiga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lapisan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utama</a:t>
            </a:r>
            <a:r>
              <a:rPr lang="en-US" sz="2800" dirty="0">
                <a:latin typeface="Adobe Garamond Pro Bold" panose="02020702060506020403" pitchFamily="18" charset="0"/>
              </a:rPr>
              <a:t>, </a:t>
            </a:r>
            <a:r>
              <a:rPr lang="en-US" sz="2800" dirty="0" err="1">
                <a:latin typeface="Adobe Garamond Pro Bold" panose="02020702060506020403" pitchFamily="18" charset="0"/>
              </a:rPr>
              <a:t>yaitu</a:t>
            </a:r>
            <a:r>
              <a:rPr lang="en-US" sz="2800" dirty="0">
                <a:latin typeface="Adobe Garamond Pro Bold" panose="02020702060506020403" pitchFamily="18" charset="0"/>
              </a:rPr>
              <a:t> 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Adobe Garamond Pro Bold" panose="02020702060506020403" pitchFamily="18" charset="0"/>
              </a:rPr>
              <a:t>Lapisan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dasar</a:t>
            </a:r>
            <a:r>
              <a:rPr lang="en-US" sz="2800" dirty="0">
                <a:latin typeface="Adobe Garamond Pro Bold" panose="02020702060506020403" pitchFamily="18" charset="0"/>
              </a:rPr>
              <a:t> (</a:t>
            </a:r>
            <a:r>
              <a:rPr lang="en-US" sz="2800" i="1" dirty="0">
                <a:latin typeface="Adobe Garamond Pro Bold" panose="02020702060506020403" pitchFamily="18" charset="0"/>
              </a:rPr>
              <a:t>basement membrane</a:t>
            </a:r>
            <a:r>
              <a:rPr lang="en-US" sz="2800" dirty="0">
                <a:latin typeface="Adobe Garamond Pro Bold" panose="02020702060506020403" pitchFamily="18" charset="0"/>
              </a:rPr>
              <a:t>) </a:t>
            </a:r>
            <a:r>
              <a:rPr lang="en-US" sz="2800" dirty="0" err="1">
                <a:latin typeface="Adobe Garamond Pro Bold" panose="02020702060506020403" pitchFamily="18" charset="0"/>
              </a:rPr>
              <a:t>dengan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ketebalan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kurang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lebih</a:t>
            </a:r>
            <a:r>
              <a:rPr lang="en-US" sz="2800" dirty="0">
                <a:latin typeface="Adobe Garamond Pro Bold" panose="02020702060506020403" pitchFamily="18" charset="0"/>
              </a:rPr>
              <a:t> ½ m.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ES" sz="2800" dirty="0">
                <a:latin typeface="Adobe Garamond Pro Bold" panose="02020702060506020403" pitchFamily="18" charset="0"/>
              </a:rPr>
              <a:t>Epidermis </a:t>
            </a:r>
            <a:r>
              <a:rPr lang="es-ES" sz="2800" dirty="0" err="1">
                <a:latin typeface="Adobe Garamond Pro Bold" panose="02020702060506020403" pitchFamily="18" charset="0"/>
              </a:rPr>
              <a:t>atau</a:t>
            </a:r>
            <a:r>
              <a:rPr lang="es-ES" sz="2800" dirty="0">
                <a:latin typeface="Adobe Garamond Pro Bold" panose="02020702060506020403" pitchFamily="18" charset="0"/>
              </a:rPr>
              <a:t> hipodermis yang </a:t>
            </a:r>
            <a:r>
              <a:rPr lang="es-ES" sz="2800" dirty="0" err="1">
                <a:latin typeface="Adobe Garamond Pro Bold" panose="02020702060506020403" pitchFamily="18" charset="0"/>
              </a:rPr>
              <a:t>mempunyai</a:t>
            </a:r>
            <a:r>
              <a:rPr lang="es-ES" sz="2800" dirty="0">
                <a:latin typeface="Adobe Garamond Pro Bold" panose="02020702060506020403" pitchFamily="18" charset="0"/>
              </a:rPr>
              <a:t> </a:t>
            </a:r>
            <a:r>
              <a:rPr lang="es-ES" sz="2800" dirty="0" err="1">
                <a:latin typeface="Adobe Garamond Pro Bold" panose="02020702060506020403" pitchFamily="18" charset="0"/>
              </a:rPr>
              <a:t>ketebalan</a:t>
            </a:r>
            <a:r>
              <a:rPr lang="es-ES" sz="2800" dirty="0">
                <a:latin typeface="Adobe Garamond Pro Bold" panose="02020702060506020403" pitchFamily="18" charset="0"/>
              </a:rPr>
              <a:t> </a:t>
            </a:r>
            <a:r>
              <a:rPr lang="es-ES" sz="2800" dirty="0" err="1">
                <a:latin typeface="Adobe Garamond Pro Bold" panose="02020702060506020403" pitchFamily="18" charset="0"/>
              </a:rPr>
              <a:t>satu</a:t>
            </a:r>
            <a:r>
              <a:rPr lang="es-ES" sz="2800" dirty="0">
                <a:latin typeface="Adobe Garamond Pro Bold" panose="02020702060506020403" pitchFamily="18" charset="0"/>
              </a:rPr>
              <a:t> </a:t>
            </a:r>
            <a:r>
              <a:rPr lang="es-ES" sz="2800" dirty="0" err="1">
                <a:latin typeface="Adobe Garamond Pro Bold" panose="02020702060506020403" pitchFamily="18" charset="0"/>
              </a:rPr>
              <a:t>sel</a:t>
            </a:r>
            <a:r>
              <a:rPr lang="es-ES" sz="2800" dirty="0">
                <a:latin typeface="Adobe Garamond Pro Bold" panose="02020702060506020403" pitchFamily="18" charset="0"/>
              </a:rPr>
              <a:t>. </a:t>
            </a:r>
            <a:endParaRPr lang="en-US" sz="2800" dirty="0">
              <a:latin typeface="Adobe Garamond Pro Bold" panose="02020702060506020403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s-ES" sz="2800" dirty="0" err="1">
                <a:latin typeface="Adobe Garamond Pro Bold" panose="02020702060506020403" pitchFamily="18" charset="0"/>
              </a:rPr>
              <a:t>Lapisan</a:t>
            </a:r>
            <a:r>
              <a:rPr lang="es-ES" sz="2800" dirty="0">
                <a:latin typeface="Adobe Garamond Pro Bold" panose="02020702060506020403" pitchFamily="18" charset="0"/>
              </a:rPr>
              <a:t> </a:t>
            </a:r>
            <a:r>
              <a:rPr lang="es-ES" sz="2800" dirty="0" err="1">
                <a:latin typeface="Adobe Garamond Pro Bold" panose="02020702060506020403" pitchFamily="18" charset="0"/>
              </a:rPr>
              <a:t>kutikula</a:t>
            </a:r>
            <a:r>
              <a:rPr lang="es-ES" sz="2800" dirty="0">
                <a:latin typeface="Adobe Garamond Pro Bold" panose="02020702060506020403" pitchFamily="18" charset="0"/>
              </a:rPr>
              <a:t> yang </a:t>
            </a:r>
            <a:r>
              <a:rPr lang="es-ES" sz="2800" dirty="0" err="1">
                <a:latin typeface="Adobe Garamond Pro Bold" panose="02020702060506020403" pitchFamily="18" charset="0"/>
              </a:rPr>
              <a:t>tebalnya</a:t>
            </a:r>
            <a:r>
              <a:rPr lang="es-ES" sz="2800" dirty="0">
                <a:latin typeface="Adobe Garamond Pro Bold" panose="02020702060506020403" pitchFamily="18" charset="0"/>
              </a:rPr>
              <a:t> </a:t>
            </a:r>
            <a:r>
              <a:rPr lang="es-ES" sz="2800" dirty="0" err="1">
                <a:latin typeface="Adobe Garamond Pro Bold" panose="02020702060506020403" pitchFamily="18" charset="0"/>
              </a:rPr>
              <a:t>kurang</a:t>
            </a:r>
            <a:r>
              <a:rPr lang="es-ES" sz="2800" dirty="0">
                <a:latin typeface="Adobe Garamond Pro Bold" panose="02020702060506020403" pitchFamily="18" charset="0"/>
              </a:rPr>
              <a:t> </a:t>
            </a:r>
            <a:r>
              <a:rPr lang="es-ES" sz="2800" dirty="0" err="1">
                <a:latin typeface="Adobe Garamond Pro Bold" panose="02020702060506020403" pitchFamily="18" charset="0"/>
              </a:rPr>
              <a:t>lebih</a:t>
            </a:r>
            <a:r>
              <a:rPr lang="es-ES" sz="2800" dirty="0">
                <a:latin typeface="Adobe Garamond Pro Bold" panose="02020702060506020403" pitchFamily="18" charset="0"/>
              </a:rPr>
              <a:t> 1m. </a:t>
            </a:r>
            <a:endParaRPr lang="en-US" sz="2800" dirty="0">
              <a:latin typeface="Adobe Garamond Pro Bold" panose="020207020605060204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1244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lanjutan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5" y="927848"/>
            <a:ext cx="11497235" cy="49412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dirty="0" err="1">
                <a:latin typeface="Adobe Garamond Pro Bold" panose="02020702060506020403" pitchFamily="18" charset="0"/>
              </a:rPr>
              <a:t>Kutikula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terdiri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dari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sel-sel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mati</a:t>
            </a:r>
            <a:r>
              <a:rPr lang="es-ES" sz="2400" dirty="0">
                <a:latin typeface="Adobe Garamond Pro Bold" panose="02020702060506020403" pitchFamily="18" charset="0"/>
              </a:rPr>
              <a:t> yang </a:t>
            </a:r>
            <a:r>
              <a:rPr lang="es-ES" sz="2400" dirty="0" err="1">
                <a:latin typeface="Adobe Garamond Pro Bold" panose="02020702060506020403" pitchFamily="18" charset="0"/>
              </a:rPr>
              <a:t>dibentuk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oleh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sel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hidup</a:t>
            </a:r>
            <a:r>
              <a:rPr lang="es-ES" sz="2400" dirty="0">
                <a:latin typeface="Adobe Garamond Pro Bold" panose="02020702060506020403" pitchFamily="18" charset="0"/>
              </a:rPr>
              <a:t> di </a:t>
            </a:r>
            <a:r>
              <a:rPr lang="es-ES" sz="2400" dirty="0" err="1">
                <a:latin typeface="Adobe Garamond Pro Bold" panose="02020702060506020403" pitchFamily="18" charset="0"/>
              </a:rPr>
              <a:t>bawahnya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yaitu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epikutikula</a:t>
            </a:r>
            <a:r>
              <a:rPr lang="es-ES" sz="2400" dirty="0">
                <a:latin typeface="Adobe Garamond Pro Bold" panose="02020702060506020403" pitchFamily="18" charset="0"/>
              </a:rPr>
              <a:t>, dan </a:t>
            </a:r>
            <a:r>
              <a:rPr lang="es-ES" sz="2400" dirty="0" err="1">
                <a:latin typeface="Adobe Garamond Pro Bold" panose="02020702060506020403" pitchFamily="18" charset="0"/>
              </a:rPr>
              <a:t>terdiri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dari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prokutikula</a:t>
            </a:r>
            <a:r>
              <a:rPr lang="es-ES" sz="2400" dirty="0">
                <a:latin typeface="Adobe Garamond Pro Bold" panose="02020702060506020403" pitchFamily="18" charset="0"/>
              </a:rPr>
              <a:t> dan </a:t>
            </a:r>
            <a:r>
              <a:rPr lang="es-ES" sz="2400" dirty="0" err="1">
                <a:latin typeface="Adobe Garamond Pro Bold" panose="02020702060506020403" pitchFamily="18" charset="0"/>
              </a:rPr>
              <a:t>epikutikula</a:t>
            </a:r>
            <a:r>
              <a:rPr lang="es-ES" sz="2400" dirty="0">
                <a:latin typeface="Adobe Garamond Pro Bold" panose="02020702060506020403" pitchFamily="18" charset="0"/>
              </a:rPr>
              <a:t>. </a:t>
            </a:r>
            <a:r>
              <a:rPr lang="es-ES" sz="2400" dirty="0" err="1">
                <a:latin typeface="Adobe Garamond Pro Bold" panose="02020702060506020403" pitchFamily="18" charset="0"/>
              </a:rPr>
              <a:t>Prokutikula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terdiri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dari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lapisan</a:t>
            </a:r>
            <a:r>
              <a:rPr lang="es-ES" sz="2400" dirty="0">
                <a:latin typeface="Adobe Garamond Pro Bold" panose="02020702060506020403" pitchFamily="18" charset="0"/>
              </a:rPr>
              <a:t> yang </a:t>
            </a:r>
            <a:r>
              <a:rPr lang="es-ES" sz="2400" dirty="0" err="1">
                <a:latin typeface="Adobe Garamond Pro Bold" panose="02020702060506020403" pitchFamily="18" charset="0"/>
              </a:rPr>
              <a:t>lebih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tebal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dibandingkan</a:t>
            </a:r>
            <a:r>
              <a:rPr lang="es-ES" sz="2400" dirty="0">
                <a:latin typeface="Adobe Garamond Pro Bold" panose="02020702060506020403" pitchFamily="18" charset="0"/>
              </a:rPr>
              <a:t> </a:t>
            </a:r>
            <a:r>
              <a:rPr lang="es-ES" sz="2400" dirty="0" err="1">
                <a:latin typeface="Adobe Garamond Pro Bold" panose="02020702060506020403" pitchFamily="18" charset="0"/>
              </a:rPr>
              <a:t>epikutikula</a:t>
            </a:r>
            <a:r>
              <a:rPr lang="es-ES" sz="2400" dirty="0">
                <a:latin typeface="Adobe Garamond Pro Bold" panose="02020702060506020403" pitchFamily="18" charset="0"/>
              </a:rPr>
              <a:t>. </a:t>
            </a:r>
            <a:endParaRPr lang="en-US" sz="2400" dirty="0">
              <a:latin typeface="Adobe Garamond Pro Bold" panose="02020702060506020403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dobe Garamond Pro Bold" panose="02020702060506020403" pitchFamily="18" charset="0"/>
              </a:rPr>
              <a:t>Prokutikula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terdiri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dari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lapisan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endokutikula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dan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eksokutikula</a:t>
            </a:r>
            <a:r>
              <a:rPr lang="en-US" sz="2400" dirty="0">
                <a:latin typeface="Adobe Garamond Pro Bold" panose="02020702060506020403" pitchFamily="18" charset="0"/>
              </a:rPr>
              <a:t>. 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dobe Garamond Pro Bold" panose="02020702060506020403" pitchFamily="18" charset="0"/>
              </a:rPr>
              <a:t>Epikutikula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merupakan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lapisan</a:t>
            </a:r>
            <a:r>
              <a:rPr lang="en-US" sz="2400" dirty="0">
                <a:latin typeface="Adobe Garamond Pro Bold" panose="02020702060506020403" pitchFamily="18" charset="0"/>
              </a:rPr>
              <a:t> tipis yang </a:t>
            </a:r>
            <a:r>
              <a:rPr lang="en-US" sz="2400" dirty="0" err="1">
                <a:latin typeface="Adobe Garamond Pro Bold" panose="02020702060506020403" pitchFamily="18" charset="0"/>
              </a:rPr>
              <a:t>biasanya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terdiri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dari</a:t>
            </a:r>
            <a:r>
              <a:rPr lang="en-US" sz="2400" dirty="0">
                <a:latin typeface="Adobe Garamond Pro Bold" panose="02020702060506020403" pitchFamily="18" charset="0"/>
              </a:rPr>
              <a:t> : </a:t>
            </a:r>
          </a:p>
          <a:p>
            <a:r>
              <a:rPr lang="fi-FI" sz="2400" dirty="0">
                <a:latin typeface="Adobe Garamond Pro Bold" panose="02020702060506020403" pitchFamily="18" charset="0"/>
              </a:rPr>
              <a:t>(a). Lapisan dalam disebut lapisan kutikulin (lipoprotein).</a:t>
            </a:r>
            <a:endParaRPr lang="en-US" sz="2400" dirty="0">
              <a:latin typeface="Adobe Garamond Pro Bold" panose="02020702060506020403" pitchFamily="18" charset="0"/>
            </a:endParaRPr>
          </a:p>
          <a:p>
            <a:r>
              <a:rPr lang="fr-FR" sz="2400" dirty="0">
                <a:latin typeface="Adobe Garamond Pro Bold" panose="02020702060506020403" pitchFamily="18" charset="0"/>
              </a:rPr>
              <a:t>(b). </a:t>
            </a:r>
            <a:r>
              <a:rPr lang="fr-FR" sz="2400" dirty="0" err="1">
                <a:latin typeface="Adobe Garamond Pro Bold" panose="02020702060506020403" pitchFamily="18" charset="0"/>
              </a:rPr>
              <a:t>Lapisan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luar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disebut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lapisan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lilin</a:t>
            </a:r>
            <a:r>
              <a:rPr lang="fr-FR" sz="2400" dirty="0">
                <a:latin typeface="Adobe Garamond Pro Bold" panose="02020702060506020403" pitchFamily="18" charset="0"/>
              </a:rPr>
              <a:t> yang </a:t>
            </a:r>
            <a:r>
              <a:rPr lang="fr-FR" sz="2400" dirty="0" err="1">
                <a:latin typeface="Adobe Garamond Pro Bold" panose="02020702060506020403" pitchFamily="18" charset="0"/>
              </a:rPr>
              <a:t>sulit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ditembus</a:t>
            </a:r>
            <a:r>
              <a:rPr lang="fr-FR" sz="2400" dirty="0">
                <a:latin typeface="Adobe Garamond Pro Bold" panose="02020702060506020403" pitchFamily="18" charset="0"/>
              </a:rPr>
              <a:t> air.</a:t>
            </a:r>
            <a:endParaRPr lang="en-US" sz="2400" dirty="0">
              <a:latin typeface="Adobe Garamond Pro Bold" panose="02020702060506020403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400" dirty="0" err="1">
                <a:latin typeface="Adobe Garamond Pro Bold" panose="02020702060506020403" pitchFamily="18" charset="0"/>
              </a:rPr>
              <a:t>Bagian</a:t>
            </a:r>
            <a:r>
              <a:rPr lang="fr-FR" sz="2400" dirty="0">
                <a:latin typeface="Adobe Garamond Pro Bold" panose="02020702060506020403" pitchFamily="18" charset="0"/>
              </a:rPr>
              <a:t> yang </a:t>
            </a:r>
            <a:r>
              <a:rPr lang="fr-FR" sz="2400" dirty="0" err="1">
                <a:latin typeface="Adobe Garamond Pro Bold" panose="02020702060506020403" pitchFamily="18" charset="0"/>
              </a:rPr>
              <a:t>mengeras</a:t>
            </a:r>
            <a:r>
              <a:rPr lang="fr-FR" sz="2400" dirty="0">
                <a:latin typeface="Adobe Garamond Pro Bold" panose="02020702060506020403" pitchFamily="18" charset="0"/>
              </a:rPr>
              <a:t> dari </a:t>
            </a:r>
            <a:r>
              <a:rPr lang="fr-FR" sz="2400" dirty="0" err="1">
                <a:latin typeface="Adobe Garamond Pro Bold" panose="02020702060506020403" pitchFamily="18" charset="0"/>
              </a:rPr>
              <a:t>kutikula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terutama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terdapat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pada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lapisan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eksokutikula</a:t>
            </a:r>
            <a:r>
              <a:rPr lang="fr-FR" sz="2400" dirty="0">
                <a:latin typeface="Adobe Garamond Pro Bold" panose="02020702060506020403" pitchFamily="18" charset="0"/>
              </a:rPr>
              <a:t>, </a:t>
            </a:r>
            <a:r>
              <a:rPr lang="fr-FR" sz="2400" dirty="0" err="1">
                <a:latin typeface="Adobe Garamond Pro Bold" panose="02020702060506020403" pitchFamily="18" charset="0"/>
              </a:rPr>
              <a:t>disebabkan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oleh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adanya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sklerotin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sebagai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hasil</a:t>
            </a:r>
            <a:r>
              <a:rPr lang="fr-FR" sz="2400" dirty="0">
                <a:latin typeface="Adobe Garamond Pro Bold" panose="02020702060506020403" pitchFamily="18" charset="0"/>
              </a:rPr>
              <a:t> dari proses </a:t>
            </a:r>
            <a:r>
              <a:rPr lang="fr-FR" sz="2400" dirty="0" err="1">
                <a:latin typeface="Adobe Garamond Pro Bold" panose="02020702060506020403" pitchFamily="18" charset="0"/>
              </a:rPr>
              <a:t>pengerasan</a:t>
            </a:r>
            <a:r>
              <a:rPr lang="fr-FR" sz="2400" dirty="0">
                <a:latin typeface="Adobe Garamond Pro Bold" panose="02020702060506020403" pitchFamily="18" charset="0"/>
              </a:rPr>
              <a:t> yang </a:t>
            </a:r>
            <a:r>
              <a:rPr lang="fr-FR" sz="2400" dirty="0" err="1">
                <a:latin typeface="Adobe Garamond Pro Bold" panose="02020702060506020403" pitchFamily="18" charset="0"/>
              </a:rPr>
              <a:t>disebut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dengan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sklerotisasi</a:t>
            </a:r>
            <a:r>
              <a:rPr lang="fr-FR" sz="2400" dirty="0">
                <a:latin typeface="Adobe Garamond Pro Bold" panose="02020702060506020403" pitchFamily="18" charset="0"/>
              </a:rPr>
              <a:t>. </a:t>
            </a:r>
            <a:endParaRPr lang="en-US" sz="2400" dirty="0">
              <a:latin typeface="Adobe Garamond Pro Bold" panose="02020702060506020403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400" dirty="0" err="1">
                <a:latin typeface="Adobe Garamond Pro Bold" panose="02020702060506020403" pitchFamily="18" charset="0"/>
              </a:rPr>
              <a:t>Kutikula</a:t>
            </a:r>
            <a:r>
              <a:rPr lang="fr-FR" sz="2400" dirty="0">
                <a:latin typeface="Adobe Garamond Pro Bold" panose="02020702060506020403" pitchFamily="18" charset="0"/>
              </a:rPr>
              <a:t> relatif </a:t>
            </a:r>
            <a:r>
              <a:rPr lang="fr-FR" sz="2400" dirty="0" err="1">
                <a:latin typeface="Adobe Garamond Pro Bold" panose="02020702060506020403" pitchFamily="18" charset="0"/>
              </a:rPr>
              <a:t>permiabel</a:t>
            </a:r>
            <a:r>
              <a:rPr lang="fr-FR" sz="2400" dirty="0">
                <a:latin typeface="Adobe Garamond Pro Bold" panose="02020702060506020403" pitchFamily="18" charset="0"/>
              </a:rPr>
              <a:t>, dan bila </a:t>
            </a:r>
            <a:r>
              <a:rPr lang="fr-FR" sz="2400" dirty="0" err="1">
                <a:latin typeface="Adobe Garamond Pro Bold" panose="02020702060506020403" pitchFamily="18" charset="0"/>
              </a:rPr>
              <a:t>keadaannya</a:t>
            </a:r>
            <a:r>
              <a:rPr lang="fr-FR" sz="2400" dirty="0">
                <a:latin typeface="Adobe Garamond Pro Bold" panose="02020702060506020403" pitchFamily="18" charset="0"/>
              </a:rPr>
              <a:t> tipis, </a:t>
            </a:r>
            <a:r>
              <a:rPr lang="fr-FR" sz="2400" dirty="0" err="1">
                <a:latin typeface="Adobe Garamond Pro Bold" panose="02020702060506020403" pitchFamily="18" charset="0"/>
              </a:rPr>
              <a:t>maka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dapat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dilalui</a:t>
            </a:r>
            <a:r>
              <a:rPr lang="fr-FR" sz="2400" dirty="0">
                <a:latin typeface="Adobe Garamond Pro Bold" panose="02020702060506020403" pitchFamily="18" charset="0"/>
              </a:rPr>
              <a:t> </a:t>
            </a:r>
            <a:r>
              <a:rPr lang="fr-FR" sz="2400" dirty="0" err="1">
                <a:latin typeface="Adobe Garamond Pro Bold" panose="02020702060506020403" pitchFamily="18" charset="0"/>
              </a:rPr>
              <a:t>oleh</a:t>
            </a:r>
            <a:r>
              <a:rPr lang="fr-FR" sz="2400" dirty="0">
                <a:latin typeface="Adobe Garamond Pro Bold" panose="02020702060506020403" pitchFamily="18" charset="0"/>
              </a:rPr>
              <a:t> air dan </a:t>
            </a:r>
            <a:r>
              <a:rPr lang="fr-FR" sz="2400" dirty="0" err="1">
                <a:latin typeface="Adobe Garamond Pro Bold" panose="02020702060506020403" pitchFamily="18" charset="0"/>
              </a:rPr>
              <a:t>gas</a:t>
            </a:r>
            <a:r>
              <a:rPr lang="fr-FR" sz="2400" dirty="0">
                <a:latin typeface="Adobe Garamond Pro Bold" panose="02020702060506020403" pitchFamily="18" charset="0"/>
              </a:rPr>
              <a:t>. </a:t>
            </a:r>
            <a:endParaRPr lang="en-US" sz="24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4" y="1845734"/>
            <a:ext cx="12070976" cy="4023360"/>
          </a:xfrm>
        </p:spPr>
        <p:txBody>
          <a:bodyPr>
            <a:noAutofit/>
          </a:bodyPr>
          <a:lstStyle/>
          <a:p>
            <a:r>
              <a:rPr lang="fi-FI" sz="3200" dirty="0">
                <a:latin typeface="Adobe Garamond Pro Bold" panose="02020702060506020403" pitchFamily="18" charset="0"/>
              </a:rPr>
              <a:t>Pada kutikula sering dijumpai : 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lvl="0"/>
            <a:r>
              <a:rPr lang="fi-FI" sz="3200" dirty="0">
                <a:latin typeface="Adobe Garamond Pro Bold" panose="02020702060506020403" pitchFamily="18" charset="0"/>
              </a:rPr>
              <a:t>sulkus, yaitu lekukan pada kutikula bagian luar 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lvl="0"/>
            <a:r>
              <a:rPr lang="fi-FI" sz="3200" dirty="0">
                <a:latin typeface="Adobe Garamond Pro Bold" panose="02020702060506020403" pitchFamily="18" charset="0"/>
              </a:rPr>
              <a:t>sutura, yaitu garis persatuan antara dua sklerit yang terpisah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</a:p>
          <a:p>
            <a:pPr lvl="0"/>
            <a:r>
              <a:rPr lang="en-US" sz="3200" dirty="0" err="1">
                <a:latin typeface="Adobe Garamond Pro Bold" panose="02020702060506020403" pitchFamily="18" charset="0"/>
              </a:rPr>
              <a:t>apodema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atau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apofisis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yaitu</a:t>
            </a:r>
            <a:r>
              <a:rPr lang="en-US" sz="3200" i="1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penonjolan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bagian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dalam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kutikula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</a:p>
          <a:p>
            <a:r>
              <a:rPr lang="en-US" sz="3200" dirty="0" err="1">
                <a:latin typeface="Adobe Garamond Pro Bold" panose="02020702060506020403" pitchFamily="18" charset="0"/>
              </a:rPr>
              <a:t>Secara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garis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besar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u="sng" dirty="0" err="1">
                <a:latin typeface="Adobe Garamond Pro Bold" panose="02020702060506020403" pitchFamily="18" charset="0"/>
                <a:hlinkClick r:id="rId2"/>
              </a:rPr>
              <a:t>bagian</a:t>
            </a:r>
            <a:r>
              <a:rPr lang="en-US" sz="3200" u="sng" dirty="0">
                <a:latin typeface="Adobe Garamond Pro Bold" panose="02020702060506020403" pitchFamily="18" charset="0"/>
                <a:hlinkClick r:id="rId2"/>
              </a:rPr>
              <a:t> </a:t>
            </a:r>
            <a:r>
              <a:rPr lang="en-US" sz="3200" u="sng" dirty="0" err="1">
                <a:latin typeface="Adobe Garamond Pro Bold" panose="02020702060506020403" pitchFamily="18" charset="0"/>
                <a:hlinkClick r:id="rId2"/>
              </a:rPr>
              <a:t>tubuh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serangga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terdiri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dari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kepala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thoraks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smtClean="0">
                <a:latin typeface="Adobe Garamond Pro Bold" panose="02020702060506020403" pitchFamily="18" charset="0"/>
              </a:rPr>
              <a:t>abdomen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gian tubu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6" y="174812"/>
            <a:ext cx="11645152" cy="597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6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2659" y="94129"/>
            <a:ext cx="10286999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7079"/>
          </a:xfrm>
        </p:spPr>
        <p:txBody>
          <a:bodyPr/>
          <a:lstStyle/>
          <a:p>
            <a:pPr algn="ctr"/>
            <a:r>
              <a:rPr lang="fi-FI" b="1" dirty="0"/>
              <a:t>Morfologi Kepala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u="sng" dirty="0" smtClean="0">
                <a:latin typeface="Adobe Garamond Pro Bold" panose="02020702060506020403" pitchFamily="18" charset="0"/>
                <a:hlinkClick r:id="rId2"/>
              </a:rPr>
              <a:t>Kepala</a:t>
            </a:r>
            <a:r>
              <a:rPr lang="en-US" sz="3600" dirty="0" smtClean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merupakan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bagian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depan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dari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tubuh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serangga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berfungsi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untuk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pengumpulan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makanan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smtClean="0">
                <a:latin typeface="Adobe Garamond Pro Bold" panose="02020702060506020403" pitchFamily="18" charset="0"/>
              </a:rPr>
              <a:t>, </a:t>
            </a:r>
            <a:r>
              <a:rPr lang="en-US" sz="3600" dirty="0" err="1">
                <a:latin typeface="Adobe Garamond Pro Bold" panose="02020702060506020403" pitchFamily="18" charset="0"/>
              </a:rPr>
              <a:t>penerima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rangsang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otak</a:t>
            </a:r>
            <a:r>
              <a:rPr lang="en-US" sz="3600" dirty="0">
                <a:latin typeface="Adobe Garamond Pro Bold" panose="02020702060506020403" pitchFamily="18" charset="0"/>
              </a:rPr>
              <a:t> (</a:t>
            </a:r>
            <a:r>
              <a:rPr lang="en-US" sz="3600" dirty="0" err="1">
                <a:latin typeface="Adobe Garamond Pro Bold" panose="02020702060506020403" pitchFamily="18" charset="0"/>
              </a:rPr>
              <a:t>perpaduan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syaraf</a:t>
            </a:r>
            <a:r>
              <a:rPr lang="en-US" sz="3600" dirty="0">
                <a:latin typeface="Adobe Garamond Pro Bold" panose="02020702060506020403" pitchFamily="18" charset="0"/>
              </a:rPr>
              <a:t>). </a:t>
            </a:r>
            <a:r>
              <a:rPr lang="en-US" sz="3600" dirty="0" err="1">
                <a:latin typeface="Adobe Garamond Pro Bold" panose="02020702060506020403" pitchFamily="18" charset="0"/>
              </a:rPr>
              <a:t>Struktur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kerangka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kepala</a:t>
            </a:r>
            <a:r>
              <a:rPr lang="en-US" sz="3600" dirty="0">
                <a:latin typeface="Adobe Garamond Pro Bold" panose="02020702060506020403" pitchFamily="18" charset="0"/>
              </a:rPr>
              <a:t> yang </a:t>
            </a:r>
            <a:r>
              <a:rPr lang="en-US" sz="3600" dirty="0" err="1">
                <a:latin typeface="Adobe Garamond Pro Bold" panose="02020702060506020403" pitchFamily="18" charset="0"/>
              </a:rPr>
              <a:t>mengalami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sklerotisasi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disebut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sklerit</a:t>
            </a:r>
            <a:r>
              <a:rPr lang="en-US" sz="3600" dirty="0">
                <a:latin typeface="Adobe Garamond Pro Bold" panose="02020702060506020403" pitchFamily="18" charset="0"/>
              </a:rPr>
              <a:t>. </a:t>
            </a:r>
            <a:r>
              <a:rPr lang="en-US" sz="3600" dirty="0" err="1">
                <a:latin typeface="Adobe Garamond Pro Bold" panose="02020702060506020403" pitchFamily="18" charset="0"/>
              </a:rPr>
              <a:t>Sklerit-sklerit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ini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dipisahkan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satu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sama</a:t>
            </a:r>
            <a:r>
              <a:rPr lang="en-US" sz="3600" dirty="0">
                <a:latin typeface="Adobe Garamond Pro Bold" panose="02020702060506020403" pitchFamily="18" charset="0"/>
              </a:rPr>
              <a:t> lain </a:t>
            </a:r>
            <a:r>
              <a:rPr lang="en-US" sz="3600" dirty="0" err="1">
                <a:latin typeface="Adobe Garamond Pro Bold" panose="02020702060506020403" pitchFamily="18" charset="0"/>
              </a:rPr>
              <a:t>oleh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sutura</a:t>
            </a:r>
            <a:r>
              <a:rPr lang="en-US" sz="3600" dirty="0">
                <a:latin typeface="Adobe Garamond Pro Bold" panose="02020702060506020403" pitchFamily="18" charset="0"/>
              </a:rPr>
              <a:t> yang </a:t>
            </a:r>
            <a:r>
              <a:rPr lang="en-US" sz="3600" dirty="0" err="1">
                <a:latin typeface="Adobe Garamond Pro Bold" panose="02020702060506020403" pitchFamily="18" charset="0"/>
              </a:rPr>
              <a:t>tampak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sebagai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alur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24133875" cy="39909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morfologi kepala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4763"/>
            <a:ext cx="12188826" cy="720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dobe Garamond Pro Bold" panose="02020702060506020403" pitchFamily="18" charset="0"/>
              </a:rPr>
              <a:t>ANATOMI DAN MORFOLOGI</a:t>
            </a:r>
            <a:endParaRPr lang="en-US" dirty="0"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 </a:t>
            </a:r>
            <a:endParaRPr lang="en-US" b="1" dirty="0"/>
          </a:p>
          <a:p>
            <a:pPr lvl="0"/>
            <a:r>
              <a:rPr lang="en-US" sz="4000" dirty="0" err="1">
                <a:latin typeface="Adobe Garamond Pro Bold" panose="02020702060506020403" pitchFamily="18" charset="0"/>
              </a:rPr>
              <a:t>Anatomi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luar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serangga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meskipun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pada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dasarnya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sama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pada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semua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jenis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serangga</a:t>
            </a:r>
            <a:r>
              <a:rPr lang="en-US" sz="4000" dirty="0">
                <a:latin typeface="Adobe Garamond Pro Bold" panose="02020702060506020403" pitchFamily="18" charset="0"/>
              </a:rPr>
              <a:t>, </a:t>
            </a:r>
            <a:r>
              <a:rPr lang="en-US" sz="4000" dirty="0" err="1">
                <a:latin typeface="Adobe Garamond Pro Bold" panose="02020702060506020403" pitchFamily="18" charset="0"/>
              </a:rPr>
              <a:t>tetapi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ada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keragaman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menurut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jenisnya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dan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dalam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satu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jenis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serangga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menurut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tahap</a:t>
            </a:r>
            <a:r>
              <a:rPr lang="en-US" sz="4000" dirty="0">
                <a:latin typeface="Adobe Garamond Pro Bold" panose="02020702060506020403" pitchFamily="18" charset="0"/>
              </a:rPr>
              <a:t> </a:t>
            </a:r>
            <a:r>
              <a:rPr lang="en-US" sz="4000" dirty="0" err="1">
                <a:latin typeface="Adobe Garamond Pro Bold" panose="02020702060506020403" pitchFamily="18" charset="0"/>
              </a:rPr>
              <a:t>perkembangannya</a:t>
            </a:r>
            <a:r>
              <a:rPr lang="en-US" sz="4000" dirty="0">
                <a:latin typeface="Adobe Garamond Pro Bold" panose="020207020605060204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69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dobe Garamond Pro Bold" panose="02020702060506020403" pitchFamily="18" charset="0"/>
              </a:rPr>
              <a:t>Terdapat </a:t>
            </a:r>
            <a:r>
              <a:rPr lang="fi-FI" u="sng" dirty="0">
                <a:latin typeface="Adobe Garamond Pro Bold" panose="02020702060506020403" pitchFamily="18" charset="0"/>
                <a:hlinkClick r:id="rId2"/>
              </a:rPr>
              <a:t>tiga tipe kepala</a:t>
            </a:r>
            <a:r>
              <a:rPr lang="fi-FI" dirty="0">
                <a:latin typeface="Adobe Garamond Pro Bold" panose="02020702060506020403" pitchFamily="18" charset="0"/>
              </a:rPr>
              <a:t> berdasarkan posisi alat mulut, yaitu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i-FI" sz="2800" dirty="0">
                <a:latin typeface="Adobe Garamond Pro Bold" panose="02020702060506020403" pitchFamily="18" charset="0"/>
              </a:rPr>
              <a:t>Prognatous (menghadap ke depan), contoh : </a:t>
            </a:r>
            <a:r>
              <a:rPr lang="fi-FI" sz="2800" i="1" dirty="0">
                <a:latin typeface="Adobe Garamond Pro Bold" panose="02020702060506020403" pitchFamily="18" charset="0"/>
              </a:rPr>
              <a:t>Sithopillus oryzae</a:t>
            </a:r>
            <a:r>
              <a:rPr lang="fi-FI" sz="2800" dirty="0">
                <a:latin typeface="Adobe Garamond Pro Bold" panose="02020702060506020403" pitchFamily="18" charset="0"/>
              </a:rPr>
              <a:t> (Coleoptera, </a:t>
            </a:r>
            <a:r>
              <a:rPr lang="fi-FI" sz="2800" i="1" dirty="0">
                <a:latin typeface="Adobe Garamond Pro Bold" panose="02020702060506020403" pitchFamily="18" charset="0"/>
              </a:rPr>
              <a:t>Curculionidae</a:t>
            </a:r>
            <a:r>
              <a:rPr lang="fi-FI" sz="2800" dirty="0">
                <a:latin typeface="Adobe Garamond Pro Bold" panose="02020702060506020403" pitchFamily="18" charset="0"/>
              </a:rPr>
              <a:t>) </a:t>
            </a:r>
            <a:endParaRPr lang="en-US" sz="2800" dirty="0">
              <a:latin typeface="Adobe Garamond Pro Bold" panose="02020702060506020403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i-FI" sz="2800" dirty="0">
                <a:latin typeface="Adobe Garamond Pro Bold" panose="02020702060506020403" pitchFamily="18" charset="0"/>
              </a:rPr>
              <a:t>Hypognatous (menghadap ke bawah), contoh : </a:t>
            </a:r>
            <a:r>
              <a:rPr lang="fi-FI" sz="2800" i="1" dirty="0">
                <a:latin typeface="Adobe Garamond Pro Bold" panose="02020702060506020403" pitchFamily="18" charset="0"/>
              </a:rPr>
              <a:t>Valanga nigricornis</a:t>
            </a:r>
            <a:r>
              <a:rPr lang="fi-FI" sz="2800" dirty="0">
                <a:latin typeface="Adobe Garamond Pro Bold" panose="02020702060506020403" pitchFamily="18" charset="0"/>
              </a:rPr>
              <a:t> (Orthoptera, </a:t>
            </a:r>
            <a:r>
              <a:rPr lang="fi-FI" sz="2800" i="1" dirty="0">
                <a:latin typeface="Adobe Garamond Pro Bold" panose="02020702060506020403" pitchFamily="18" charset="0"/>
              </a:rPr>
              <a:t>Acrididae</a:t>
            </a:r>
            <a:r>
              <a:rPr lang="fi-FI" sz="2800" dirty="0">
                <a:latin typeface="Adobe Garamond Pro Bold" panose="02020702060506020403" pitchFamily="18" charset="0"/>
              </a:rPr>
              <a:t>) </a:t>
            </a:r>
            <a:endParaRPr lang="en-US" sz="2800" dirty="0">
              <a:latin typeface="Adobe Garamond Pro Bold" panose="02020702060506020403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i-FI" sz="2800" dirty="0">
                <a:latin typeface="Adobe Garamond Pro Bold" panose="02020702060506020403" pitchFamily="18" charset="0"/>
              </a:rPr>
              <a:t>Ophistognatous (menghadap ke bawah dan belakang), contoh : </a:t>
            </a:r>
            <a:r>
              <a:rPr lang="fi-FI" sz="2800" i="1" dirty="0">
                <a:latin typeface="Adobe Garamond Pro Bold" panose="02020702060506020403" pitchFamily="18" charset="0"/>
              </a:rPr>
              <a:t>Leptocorisa acuta</a:t>
            </a:r>
            <a:r>
              <a:rPr lang="fi-FI" sz="2800" dirty="0">
                <a:latin typeface="Adobe Garamond Pro Bold" panose="02020702060506020403" pitchFamily="18" charset="0"/>
              </a:rPr>
              <a:t> (Hemiptera, Alydidae)      </a:t>
            </a:r>
            <a:endParaRPr lang="en-US" sz="2800" dirty="0">
              <a:latin typeface="Adobe Garamond Pro Bold" panose="02020702060506020403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i-FI" sz="2800" dirty="0">
                <a:latin typeface="Adobe Garamond Pro Bold" panose="02020702060506020403" pitchFamily="18" charset="0"/>
              </a:rPr>
              <a:t>Pada kepala terdapat dua organ penerima rangsang yang tampak jelas yaitu mata tunggal dan antena.  </a:t>
            </a:r>
            <a:endParaRPr lang="en-US" sz="2800" dirty="0">
              <a:latin typeface="Adobe Garamond Pro Bold" panose="02020702060506020403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i-FI" sz="2800" dirty="0">
                <a:latin typeface="Adobe Garamond Pro Bold" panose="02020702060506020403" pitchFamily="18" charset="0"/>
              </a:rPr>
              <a:t>Mata terdiri dari dua jenis : mata majemuk dan tunggal. </a:t>
            </a:r>
            <a:endParaRPr lang="en-US" sz="2800" dirty="0">
              <a:latin typeface="Adobe Garamond Pro Bold" panose="02020702060506020403" pitchFamily="18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>
                <a:latin typeface="Adobe Garamond Pro Bold" panose="02020702060506020403" pitchFamily="18" charset="0"/>
              </a:rPr>
              <a:t>Terdapat </a:t>
            </a:r>
            <a:r>
              <a:rPr lang="fi-FI" sz="3600" u="sng" dirty="0">
                <a:latin typeface="Adobe Garamond Pro Bold" panose="02020702060506020403" pitchFamily="18" charset="0"/>
                <a:hlinkClick r:id="rId2"/>
              </a:rPr>
              <a:t>tiga tipe kepala</a:t>
            </a:r>
            <a:r>
              <a:rPr lang="fi-FI" sz="3600" dirty="0">
                <a:latin typeface="Adobe Garamond Pro Bold" panose="02020702060506020403" pitchFamily="18" charset="0"/>
              </a:rPr>
              <a:t> berdasarkan posisi alat mulut, yaitu : 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5" name="Picture 2" descr="jenis kepa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9" y="1737361"/>
            <a:ext cx="7987552" cy="460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5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3632"/>
          </a:xfrm>
        </p:spPr>
        <p:txBody>
          <a:bodyPr/>
          <a:lstStyle/>
          <a:p>
            <a:r>
              <a:rPr lang="fi-FI" b="1" dirty="0"/>
              <a:t>Antena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548256" cy="4023360"/>
          </a:xfrm>
        </p:spPr>
        <p:txBody>
          <a:bodyPr>
            <a:noAutofit/>
          </a:bodyPr>
          <a:lstStyle/>
          <a:p>
            <a:r>
              <a:rPr lang="fi-FI" sz="2800" dirty="0"/>
              <a:t>Sepasang </a:t>
            </a:r>
            <a:r>
              <a:rPr lang="fi-FI" sz="2800" u="sng" dirty="0">
                <a:hlinkClick r:id="rId2" tooltip="klik di sini untuk melihat gambar"/>
              </a:rPr>
              <a:t>antena</a:t>
            </a:r>
            <a:r>
              <a:rPr lang="fi-FI" sz="2800" dirty="0"/>
              <a:t> terdapat pada salah satu ruas kepala di atas mulut yang dapat digerak-gerakkan. </a:t>
            </a:r>
            <a:r>
              <a:rPr lang="en-US" sz="2800" dirty="0" err="1"/>
              <a:t>Antena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yang </a:t>
            </a:r>
            <a:r>
              <a:rPr lang="en-US" sz="2800" dirty="0" err="1"/>
              <a:t>berfungsi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perasa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pencium</a:t>
            </a:r>
            <a:r>
              <a:rPr lang="en-US" sz="2800" dirty="0"/>
              <a:t>. </a:t>
            </a:r>
            <a:r>
              <a:rPr lang="en-US" sz="2800" dirty="0" err="1"/>
              <a:t>Ruas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r>
              <a:rPr lang="en-US" sz="2800" dirty="0"/>
              <a:t> </a:t>
            </a:r>
            <a:r>
              <a:rPr lang="en-US" sz="2800" dirty="0" err="1"/>
              <a:t>antena</a:t>
            </a:r>
            <a:r>
              <a:rPr lang="en-US" sz="2800" dirty="0"/>
              <a:t> yang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skapus</a:t>
            </a:r>
            <a:r>
              <a:rPr lang="en-US" sz="2800" i="1" dirty="0"/>
              <a:t> </a:t>
            </a:r>
            <a:r>
              <a:rPr lang="en-US" sz="2800" dirty="0" err="1"/>
              <a:t>melekat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kepala</a:t>
            </a:r>
            <a:r>
              <a:rPr lang="en-US" sz="2800" dirty="0"/>
              <a:t>. </a:t>
            </a:r>
            <a:r>
              <a:rPr lang="en-US" sz="2800" dirty="0" err="1"/>
              <a:t>Ruas</a:t>
            </a:r>
            <a:r>
              <a:rPr lang="en-US" sz="2800" dirty="0"/>
              <a:t> </a:t>
            </a:r>
            <a:r>
              <a:rPr lang="en-US" sz="2800" dirty="0" err="1"/>
              <a:t>kedua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pedisel</a:t>
            </a:r>
            <a:r>
              <a:rPr lang="en-US" sz="2800" i="1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ruas-ruas</a:t>
            </a:r>
            <a:r>
              <a:rPr lang="en-US" sz="2800" dirty="0"/>
              <a:t> </a:t>
            </a:r>
            <a:r>
              <a:rPr lang="en-US" sz="2800" dirty="0" err="1"/>
              <a:t>berikutnya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keseluruhan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flagelum</a:t>
            </a:r>
            <a:r>
              <a:rPr lang="en-US" sz="2800" dirty="0"/>
              <a:t>.</a:t>
            </a:r>
            <a:r>
              <a:rPr lang="en-US" sz="2800" i="1" dirty="0"/>
              <a:t> </a:t>
            </a:r>
            <a:endParaRPr lang="en-US" sz="2800" dirty="0"/>
          </a:p>
        </p:txBody>
      </p:sp>
      <p:pic>
        <p:nvPicPr>
          <p:cNvPr id="1026" name="Picture 2" descr="morfologi antena"/>
          <p:cNvPicPr>
            <a:picLocks noChangeAspect="1" noChangeArrowheads="1"/>
          </p:cNvPicPr>
          <p:nvPr/>
        </p:nvPicPr>
        <p:blipFill>
          <a:blip r:embed="rId3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2124635"/>
            <a:ext cx="5271247" cy="219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9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286604"/>
            <a:ext cx="11201400" cy="896738"/>
          </a:xfrm>
        </p:spPr>
        <p:txBody>
          <a:bodyPr>
            <a:normAutofit fontScale="90000"/>
          </a:bodyPr>
          <a:lstStyle/>
          <a:p>
            <a:r>
              <a:rPr lang="en-US" sz="3200" u="sng" dirty="0" err="1">
                <a:hlinkClick r:id="rId2"/>
              </a:rPr>
              <a:t>Bentuk</a:t>
            </a:r>
            <a:r>
              <a:rPr lang="en-US" sz="3200" u="sng" dirty="0">
                <a:hlinkClick r:id="rId2"/>
              </a:rPr>
              <a:t> </a:t>
            </a:r>
            <a:r>
              <a:rPr lang="en-US" sz="3200" u="sng" dirty="0" err="1">
                <a:hlinkClick r:id="rId2"/>
              </a:rPr>
              <a:t>dan</a:t>
            </a:r>
            <a:r>
              <a:rPr lang="en-US" sz="3200" u="sng" dirty="0">
                <a:hlinkClick r:id="rId2"/>
              </a:rPr>
              <a:t> </a:t>
            </a:r>
            <a:r>
              <a:rPr lang="en-US" sz="3200" u="sng" dirty="0" err="1">
                <a:hlinkClick r:id="rId2"/>
              </a:rPr>
              <a:t>ukuran</a:t>
            </a:r>
            <a:r>
              <a:rPr lang="en-US" sz="3200" u="sng" dirty="0">
                <a:hlinkClick r:id="rId2"/>
              </a:rPr>
              <a:t> </a:t>
            </a:r>
            <a:r>
              <a:rPr lang="en-US" sz="3200" u="sng" dirty="0" err="1">
                <a:hlinkClick r:id="rId2"/>
              </a:rPr>
              <a:t>antena</a:t>
            </a:r>
            <a:r>
              <a:rPr lang="en-US" sz="3200" dirty="0"/>
              <a:t> </a:t>
            </a:r>
            <a:r>
              <a:rPr lang="en-US" sz="3200" dirty="0" err="1"/>
              <a:t>serangga</a:t>
            </a:r>
            <a:r>
              <a:rPr lang="en-US" sz="3200" dirty="0"/>
              <a:t>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beragam</a:t>
            </a:r>
            <a:r>
              <a:rPr lang="en-US" sz="3200" dirty="0"/>
              <a:t>.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bentuknya</a:t>
            </a:r>
            <a:r>
              <a:rPr lang="en-US" sz="3200" dirty="0"/>
              <a:t> </a:t>
            </a:r>
            <a:r>
              <a:rPr lang="en-US" sz="3200" dirty="0" err="1"/>
              <a:t>antena</a:t>
            </a:r>
            <a:r>
              <a:rPr lang="en-US" sz="3200" dirty="0"/>
              <a:t> </a:t>
            </a:r>
            <a:r>
              <a:rPr lang="en-US" sz="3200" dirty="0" err="1"/>
              <a:t>serangga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dibedakan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14 </a:t>
            </a:r>
            <a:r>
              <a:rPr lang="en-US" sz="3200" dirty="0" err="1"/>
              <a:t>tipe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2991276"/>
            <a:ext cx="30768376" cy="28778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jenis antena lgk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83342"/>
            <a:ext cx="11976566" cy="55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7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4" y="242047"/>
            <a:ext cx="11577918" cy="5627047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3600" i="1" dirty="0" err="1"/>
              <a:t>Filiform</a:t>
            </a:r>
            <a:r>
              <a:rPr lang="en-US" sz="3600" i="1" dirty="0"/>
              <a:t> </a:t>
            </a:r>
            <a:r>
              <a:rPr lang="en-US" sz="3600" dirty="0"/>
              <a:t>:</a:t>
            </a:r>
            <a:r>
              <a:rPr lang="en-US" sz="3600" i="1" dirty="0"/>
              <a:t> </a:t>
            </a:r>
            <a:r>
              <a:rPr lang="en-US" sz="3600" dirty="0" err="1"/>
              <a:t>menyerupai</a:t>
            </a:r>
            <a:r>
              <a:rPr lang="en-US" sz="3600" dirty="0"/>
              <a:t> </a:t>
            </a:r>
            <a:r>
              <a:rPr lang="en-US" sz="3600" dirty="0" err="1"/>
              <a:t>tambang</a:t>
            </a:r>
            <a:r>
              <a:rPr lang="en-US" sz="3600" dirty="0"/>
              <a:t>, </a:t>
            </a:r>
            <a:r>
              <a:rPr lang="en-US" sz="3600" dirty="0" err="1"/>
              <a:t>tiap-tiap</a:t>
            </a:r>
            <a:r>
              <a:rPr lang="en-US" sz="3600" dirty="0"/>
              <a:t> </a:t>
            </a:r>
            <a:r>
              <a:rPr lang="en-US" sz="3600" dirty="0" err="1"/>
              <a:t>segmen</a:t>
            </a:r>
            <a:r>
              <a:rPr lang="en-US" sz="3600" dirty="0"/>
              <a:t> yang </a:t>
            </a:r>
            <a:r>
              <a:rPr lang="en-US" sz="3600" dirty="0" err="1"/>
              <a:t>membentuk</a:t>
            </a:r>
            <a:r>
              <a:rPr lang="en-US" sz="3600" dirty="0"/>
              <a:t> </a:t>
            </a:r>
            <a:r>
              <a:rPr lang="en-US" sz="3600" dirty="0" err="1"/>
              <a:t>antena</a:t>
            </a:r>
            <a:r>
              <a:rPr lang="en-US" sz="3600" dirty="0"/>
              <a:t> </a:t>
            </a:r>
            <a:r>
              <a:rPr lang="en-US" sz="3600" dirty="0" err="1"/>
              <a:t>ukurannya</a:t>
            </a:r>
            <a:r>
              <a:rPr lang="en-US" sz="3600" dirty="0"/>
              <a:t> </a:t>
            </a:r>
            <a:r>
              <a:rPr lang="en-US" sz="3600" dirty="0" err="1"/>
              <a:t>sama</a:t>
            </a:r>
            <a:r>
              <a:rPr lang="en-US" sz="3600" dirty="0"/>
              <a:t>, </a:t>
            </a:r>
            <a:r>
              <a:rPr lang="en-US" sz="3600" dirty="0" err="1"/>
              <a:t>misalnya</a:t>
            </a:r>
            <a:r>
              <a:rPr lang="en-US" sz="3600" dirty="0"/>
              <a:t> </a:t>
            </a:r>
            <a:r>
              <a:rPr lang="en-US" sz="3600" dirty="0" err="1"/>
              <a:t>antena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i="1" dirty="0" err="1"/>
              <a:t>Valanga</a:t>
            </a:r>
            <a:r>
              <a:rPr lang="en-US" sz="3600" dirty="0"/>
              <a:t> sp. (</a:t>
            </a:r>
            <a:r>
              <a:rPr lang="en-US" sz="3600" dirty="0" err="1"/>
              <a:t>Orthoptera</a:t>
            </a:r>
            <a:r>
              <a:rPr lang="en-US" sz="3600" dirty="0"/>
              <a:t>).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600" i="1" dirty="0" err="1"/>
              <a:t>Moniliform</a:t>
            </a:r>
            <a:r>
              <a:rPr lang="en-US" sz="3600" i="1" dirty="0"/>
              <a:t> </a:t>
            </a:r>
            <a:r>
              <a:rPr lang="en-US" sz="3600" dirty="0"/>
              <a:t>: </a:t>
            </a:r>
            <a:r>
              <a:rPr lang="en-US" sz="3600" dirty="0" err="1"/>
              <a:t>seperti</a:t>
            </a:r>
            <a:r>
              <a:rPr lang="en-US" sz="3600" dirty="0"/>
              <a:t> </a:t>
            </a:r>
            <a:r>
              <a:rPr lang="en-US" sz="3600" dirty="0" err="1"/>
              <a:t>manik-manik</a:t>
            </a:r>
            <a:r>
              <a:rPr lang="en-US" sz="3600" dirty="0"/>
              <a:t>, </a:t>
            </a:r>
            <a:r>
              <a:rPr lang="en-US" sz="3600" dirty="0" err="1"/>
              <a:t>ruas-ruas</a:t>
            </a:r>
            <a:r>
              <a:rPr lang="en-US" sz="3600" dirty="0"/>
              <a:t> </a:t>
            </a:r>
            <a:r>
              <a:rPr lang="en-US" sz="3600" dirty="0" err="1"/>
              <a:t>antena</a:t>
            </a:r>
            <a:r>
              <a:rPr lang="en-US" sz="3600" dirty="0"/>
              <a:t> </a:t>
            </a:r>
            <a:r>
              <a:rPr lang="en-US" sz="3600" dirty="0" err="1"/>
              <a:t>berukuran</a:t>
            </a:r>
            <a:r>
              <a:rPr lang="en-US" sz="3600" dirty="0"/>
              <a:t> </a:t>
            </a:r>
            <a:r>
              <a:rPr lang="en-US" sz="3600" dirty="0" err="1"/>
              <a:t>sama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berbentuk</a:t>
            </a:r>
            <a:r>
              <a:rPr lang="en-US" sz="3600" dirty="0"/>
              <a:t> </a:t>
            </a:r>
            <a:r>
              <a:rPr lang="en-US" sz="3600" dirty="0" err="1"/>
              <a:t>bulat</a:t>
            </a:r>
            <a:r>
              <a:rPr lang="en-US" sz="3600" dirty="0"/>
              <a:t>, </a:t>
            </a:r>
            <a:r>
              <a:rPr lang="en-US" sz="3600" dirty="0" err="1"/>
              <a:t>misalnya</a:t>
            </a:r>
            <a:r>
              <a:rPr lang="en-US" sz="3600" dirty="0"/>
              <a:t> </a:t>
            </a:r>
            <a:r>
              <a:rPr lang="en-US" sz="3600" i="1" dirty="0" err="1"/>
              <a:t>Rhysodidae</a:t>
            </a:r>
            <a:r>
              <a:rPr lang="en-US" sz="3600" i="1" dirty="0"/>
              <a:t>.</a:t>
            </a:r>
            <a:r>
              <a:rPr lang="en-US" sz="3600" dirty="0"/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600" i="1" dirty="0" err="1"/>
              <a:t>Setaseous</a:t>
            </a:r>
            <a:r>
              <a:rPr lang="en-US" sz="3600" dirty="0"/>
              <a:t> : </a:t>
            </a:r>
            <a:r>
              <a:rPr lang="en-US" sz="3600" dirty="0" err="1"/>
              <a:t>seperti</a:t>
            </a:r>
            <a:r>
              <a:rPr lang="en-US" sz="3600" dirty="0"/>
              <a:t> </a:t>
            </a:r>
            <a:r>
              <a:rPr lang="en-US" sz="3600" dirty="0" err="1"/>
              <a:t>rambut</a:t>
            </a:r>
            <a:r>
              <a:rPr lang="en-US" sz="3600" dirty="0"/>
              <a:t> </a:t>
            </a:r>
            <a:r>
              <a:rPr lang="en-US" sz="3600" dirty="0" err="1"/>
              <a:t>kaku</a:t>
            </a:r>
            <a:r>
              <a:rPr lang="en-US" sz="3600" dirty="0"/>
              <a:t> (Seta), </a:t>
            </a:r>
            <a:r>
              <a:rPr lang="en-US" sz="3600" dirty="0" err="1"/>
              <a:t>makin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</a:t>
            </a:r>
            <a:r>
              <a:rPr lang="en-US" sz="3600" dirty="0" err="1"/>
              <a:t>ujung</a:t>
            </a:r>
            <a:r>
              <a:rPr lang="en-US" sz="3600" dirty="0"/>
              <a:t> </a:t>
            </a:r>
            <a:r>
              <a:rPr lang="en-US" sz="3600" dirty="0" err="1"/>
              <a:t>ruas-ruas</a:t>
            </a:r>
            <a:r>
              <a:rPr lang="en-US" sz="3600" dirty="0"/>
              <a:t> </a:t>
            </a:r>
            <a:r>
              <a:rPr lang="en-US" sz="3600" dirty="0" err="1"/>
              <a:t>antena</a:t>
            </a:r>
            <a:r>
              <a:rPr lang="en-US" sz="3600" dirty="0"/>
              <a:t> </a:t>
            </a:r>
            <a:r>
              <a:rPr lang="en-US" sz="3600" dirty="0" err="1"/>
              <a:t>maakin</a:t>
            </a:r>
            <a:r>
              <a:rPr lang="en-US" sz="3600" dirty="0"/>
              <a:t> ramping, </a:t>
            </a:r>
            <a:r>
              <a:rPr lang="en-US" sz="3600" dirty="0" err="1"/>
              <a:t>misalnya</a:t>
            </a:r>
            <a:r>
              <a:rPr lang="en-US" sz="3600" dirty="0"/>
              <a:t> </a:t>
            </a:r>
            <a:r>
              <a:rPr lang="en-US" sz="3600" i="1" dirty="0" err="1"/>
              <a:t>Isoptera</a:t>
            </a:r>
            <a:r>
              <a:rPr lang="en-US" sz="3600" i="1" dirty="0"/>
              <a:t>.</a:t>
            </a:r>
            <a:r>
              <a:rPr lang="en-US" sz="3600" dirty="0"/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600" i="1" dirty="0" err="1"/>
              <a:t>Clavate</a:t>
            </a:r>
            <a:r>
              <a:rPr lang="en-US" sz="3600" i="1" dirty="0"/>
              <a:t> </a:t>
            </a:r>
            <a:r>
              <a:rPr lang="en-US" sz="3600" dirty="0"/>
              <a:t>: </a:t>
            </a:r>
            <a:r>
              <a:rPr lang="en-US" sz="3600" dirty="0" err="1"/>
              <a:t>seperti</a:t>
            </a:r>
            <a:r>
              <a:rPr lang="en-US" sz="3600" dirty="0"/>
              <a:t> </a:t>
            </a:r>
            <a:r>
              <a:rPr lang="en-US" sz="3600" dirty="0" err="1"/>
              <a:t>moniliform</a:t>
            </a:r>
            <a:r>
              <a:rPr lang="en-US" sz="3600" dirty="0"/>
              <a:t> </a:t>
            </a:r>
            <a:r>
              <a:rPr lang="en-US" sz="3600" dirty="0" err="1"/>
              <a:t>tapi</a:t>
            </a:r>
            <a:r>
              <a:rPr lang="en-US" sz="3600" dirty="0"/>
              <a:t> </a:t>
            </a:r>
            <a:r>
              <a:rPr lang="en-US" sz="3600" dirty="0" err="1"/>
              <a:t>agak</a:t>
            </a:r>
            <a:r>
              <a:rPr lang="en-US" sz="3600" dirty="0"/>
              <a:t> </a:t>
            </a:r>
            <a:r>
              <a:rPr lang="en-US" sz="3600" dirty="0" err="1"/>
              <a:t>membesar</a:t>
            </a:r>
            <a:r>
              <a:rPr lang="en-US" sz="3600" dirty="0"/>
              <a:t> </a:t>
            </a:r>
            <a:r>
              <a:rPr lang="en-US" sz="3600" dirty="0" err="1"/>
              <a:t>kebagian</a:t>
            </a:r>
            <a:r>
              <a:rPr lang="en-US" sz="3600" dirty="0"/>
              <a:t> </a:t>
            </a:r>
            <a:r>
              <a:rPr lang="en-US" sz="3600" dirty="0" err="1"/>
              <a:t>ujungnya</a:t>
            </a:r>
            <a:r>
              <a:rPr lang="en-US" sz="3600" dirty="0"/>
              <a:t>, </a:t>
            </a:r>
            <a:r>
              <a:rPr lang="en-US" sz="3600" dirty="0" err="1"/>
              <a:t>misalnya</a:t>
            </a:r>
            <a:r>
              <a:rPr lang="en-US" sz="3600" dirty="0"/>
              <a:t> </a:t>
            </a:r>
            <a:r>
              <a:rPr lang="en-US" sz="3600" i="1" dirty="0" err="1"/>
              <a:t>Coccinellidae</a:t>
            </a:r>
            <a:r>
              <a:rPr lang="en-US" sz="3600" i="1" dirty="0"/>
              <a:t>.</a:t>
            </a:r>
            <a:r>
              <a:rPr lang="en-US" sz="3600" dirty="0"/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600" dirty="0" err="1"/>
              <a:t>Capitate</a:t>
            </a:r>
            <a:r>
              <a:rPr lang="en-US" sz="3600" dirty="0"/>
              <a:t> : </a:t>
            </a:r>
            <a:r>
              <a:rPr lang="en-US" sz="3600" dirty="0" err="1"/>
              <a:t>seperti</a:t>
            </a:r>
            <a:r>
              <a:rPr lang="en-US" sz="3600" dirty="0"/>
              <a:t> </a:t>
            </a:r>
            <a:r>
              <a:rPr lang="en-US" sz="3600" dirty="0" err="1"/>
              <a:t>clavate</a:t>
            </a:r>
            <a:r>
              <a:rPr lang="en-US" sz="3600" dirty="0"/>
              <a:t> </a:t>
            </a:r>
            <a:r>
              <a:rPr lang="en-US" sz="3600" dirty="0" err="1"/>
              <a:t>tetapi</a:t>
            </a:r>
            <a:r>
              <a:rPr lang="en-US" sz="3600" dirty="0"/>
              <a:t> </a:t>
            </a:r>
            <a:r>
              <a:rPr lang="en-US" sz="3600" dirty="0" err="1"/>
              <a:t>perbesaran</a:t>
            </a:r>
            <a:r>
              <a:rPr lang="en-US" sz="3600" dirty="0"/>
              <a:t> </a:t>
            </a:r>
            <a:r>
              <a:rPr lang="en-US" sz="3600" dirty="0" err="1"/>
              <a:t>ruas-ruas</a:t>
            </a:r>
            <a:r>
              <a:rPr lang="en-US" sz="3600" dirty="0"/>
              <a:t> </a:t>
            </a:r>
            <a:r>
              <a:rPr lang="en-US" sz="3600" dirty="0" err="1"/>
              <a:t>terakhir</a:t>
            </a:r>
            <a:r>
              <a:rPr lang="en-US" sz="3600" dirty="0"/>
              <a:t> </a:t>
            </a:r>
            <a:r>
              <a:rPr lang="en-US" sz="3600" dirty="0" err="1"/>
              <a:t>tiba-tiba</a:t>
            </a:r>
            <a:r>
              <a:rPr lang="en-US" sz="3600" dirty="0"/>
              <a:t> </a:t>
            </a:r>
            <a:r>
              <a:rPr lang="en-US" sz="3600" dirty="0" err="1"/>
              <a:t>membesar</a:t>
            </a:r>
            <a:r>
              <a:rPr lang="en-US" sz="3600" dirty="0"/>
              <a:t>, </a:t>
            </a:r>
            <a:r>
              <a:rPr lang="en-US" sz="3600" dirty="0" err="1"/>
              <a:t>misalnya</a:t>
            </a:r>
            <a:r>
              <a:rPr lang="en-US" sz="3600" dirty="0"/>
              <a:t> </a:t>
            </a:r>
            <a:r>
              <a:rPr lang="en-US" sz="3600" i="1" dirty="0" err="1"/>
              <a:t>Nitidulidae</a:t>
            </a:r>
            <a:r>
              <a:rPr lang="en-US" sz="3600" i="1" dirty="0"/>
              <a:t>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54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336176"/>
            <a:ext cx="11376212" cy="5532918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3600" i="1" dirty="0" err="1">
                <a:latin typeface="Adobe Garamond Pro Bold" panose="02020702060506020403" pitchFamily="18" charset="0"/>
              </a:rPr>
              <a:t>Serate</a:t>
            </a:r>
            <a:r>
              <a:rPr lang="en-US" sz="3600" i="1" dirty="0">
                <a:latin typeface="Adobe Garamond Pro Bold" panose="02020702060506020403" pitchFamily="18" charset="0"/>
              </a:rPr>
              <a:t> </a:t>
            </a:r>
            <a:r>
              <a:rPr lang="en-US" sz="3600" dirty="0">
                <a:latin typeface="Adobe Garamond Pro Bold" panose="02020702060506020403" pitchFamily="18" charset="0"/>
              </a:rPr>
              <a:t>: </a:t>
            </a:r>
            <a:r>
              <a:rPr lang="en-US" sz="3600" dirty="0" err="1">
                <a:latin typeface="Adobe Garamond Pro Bold" panose="02020702060506020403" pitchFamily="18" charset="0"/>
              </a:rPr>
              <a:t>tiap-tiap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segmennya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berbentuk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seperti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gigi</a:t>
            </a:r>
            <a:r>
              <a:rPr lang="en-US" sz="3600" dirty="0">
                <a:latin typeface="Adobe Garamond Pro Bold" panose="02020702060506020403" pitchFamily="18" charset="0"/>
              </a:rPr>
              <a:t>, </a:t>
            </a:r>
            <a:r>
              <a:rPr lang="en-US" sz="3600" dirty="0" err="1">
                <a:latin typeface="Adobe Garamond Pro Bold" panose="02020702060506020403" pitchFamily="18" charset="0"/>
              </a:rPr>
              <a:t>misalnya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i="1" dirty="0" err="1">
                <a:latin typeface="Adobe Garamond Pro Bold" panose="02020702060506020403" pitchFamily="18" charset="0"/>
              </a:rPr>
              <a:t>Elateridae</a:t>
            </a:r>
            <a:r>
              <a:rPr lang="en-US" sz="3600" i="1" dirty="0">
                <a:latin typeface="Adobe Garamond Pro Bold" panose="02020702060506020403" pitchFamily="18" charset="0"/>
              </a:rPr>
              <a:t>.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600" i="1" dirty="0">
                <a:latin typeface="Adobe Garamond Pro Bold" panose="02020702060506020403" pitchFamily="18" charset="0"/>
              </a:rPr>
              <a:t>Geniculate </a:t>
            </a:r>
            <a:r>
              <a:rPr lang="en-US" sz="3600" dirty="0">
                <a:latin typeface="Adobe Garamond Pro Bold" panose="02020702060506020403" pitchFamily="18" charset="0"/>
              </a:rPr>
              <a:t>: </a:t>
            </a:r>
            <a:r>
              <a:rPr lang="en-US" sz="3600" dirty="0" err="1">
                <a:latin typeface="Adobe Garamond Pro Bold" panose="02020702060506020403" pitchFamily="18" charset="0"/>
              </a:rPr>
              <a:t>segmen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pertama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berukuran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panjang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diikuti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oleh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satu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segmen</a:t>
            </a:r>
            <a:r>
              <a:rPr lang="en-US" sz="3600" dirty="0">
                <a:latin typeface="Adobe Garamond Pro Bold" panose="02020702060506020403" pitchFamily="18" charset="0"/>
              </a:rPr>
              <a:t> yang </a:t>
            </a:r>
            <a:r>
              <a:rPr lang="en-US" sz="3600" dirty="0" err="1">
                <a:latin typeface="Adobe Garamond Pro Bold" panose="02020702060506020403" pitchFamily="18" charset="0"/>
              </a:rPr>
              <a:t>lebih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kecil</a:t>
            </a:r>
            <a:r>
              <a:rPr lang="en-US" sz="3600" dirty="0">
                <a:latin typeface="Adobe Garamond Pro Bold" panose="02020702060506020403" pitchFamily="18" charset="0"/>
              </a:rPr>
              <a:t> yang </a:t>
            </a:r>
            <a:r>
              <a:rPr lang="en-US" sz="3600" dirty="0" err="1">
                <a:latin typeface="Adobe Garamond Pro Bold" panose="02020702060506020403" pitchFamily="18" charset="0"/>
              </a:rPr>
              <a:t>membentuk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sudut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dengan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segmen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pertama</a:t>
            </a:r>
            <a:r>
              <a:rPr lang="en-US" sz="3600" dirty="0">
                <a:latin typeface="Adobe Garamond Pro Bold" panose="02020702060506020403" pitchFamily="18" charset="0"/>
              </a:rPr>
              <a:t>, </a:t>
            </a:r>
            <a:r>
              <a:rPr lang="en-US" sz="3600" dirty="0" err="1">
                <a:latin typeface="Adobe Garamond Pro Bold" panose="02020702060506020403" pitchFamily="18" charset="0"/>
              </a:rPr>
              <a:t>misalnya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i="1" dirty="0" err="1">
                <a:latin typeface="Adobe Garamond Pro Bold" panose="02020702060506020403" pitchFamily="18" charset="0"/>
              </a:rPr>
              <a:t>Formicidae</a:t>
            </a:r>
            <a:r>
              <a:rPr lang="en-US" sz="3600" i="1" dirty="0">
                <a:latin typeface="Adobe Garamond Pro Bold" panose="02020702060506020403" pitchFamily="18" charset="0"/>
              </a:rPr>
              <a:t>.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600" i="1" dirty="0" err="1">
                <a:latin typeface="Adobe Garamond Pro Bold" panose="02020702060506020403" pitchFamily="18" charset="0"/>
              </a:rPr>
              <a:t>Pectinate</a:t>
            </a:r>
            <a:r>
              <a:rPr lang="en-US" sz="3600" i="1" dirty="0">
                <a:latin typeface="Adobe Garamond Pro Bold" panose="02020702060506020403" pitchFamily="18" charset="0"/>
              </a:rPr>
              <a:t> </a:t>
            </a:r>
            <a:r>
              <a:rPr lang="en-US" sz="3600" dirty="0">
                <a:latin typeface="Adobe Garamond Pro Bold" panose="02020702060506020403" pitchFamily="18" charset="0"/>
              </a:rPr>
              <a:t>: </a:t>
            </a:r>
            <a:r>
              <a:rPr lang="en-US" sz="3600" dirty="0" err="1">
                <a:latin typeface="Adobe Garamond Pro Bold" panose="02020702060506020403" pitchFamily="18" charset="0"/>
              </a:rPr>
              <a:t>setiap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segmen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memanjang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ke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arah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samping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seperti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sisir</a:t>
            </a:r>
            <a:r>
              <a:rPr lang="en-US" sz="3600" dirty="0">
                <a:latin typeface="Adobe Garamond Pro Bold" panose="02020702060506020403" pitchFamily="18" charset="0"/>
              </a:rPr>
              <a:t>, </a:t>
            </a:r>
            <a:r>
              <a:rPr lang="en-US" sz="3600" dirty="0" err="1">
                <a:latin typeface="Adobe Garamond Pro Bold" panose="02020702060506020403" pitchFamily="18" charset="0"/>
              </a:rPr>
              <a:t>misalnya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i="1" dirty="0" err="1">
                <a:latin typeface="Adobe Garamond Pro Bold" panose="02020702060506020403" pitchFamily="18" charset="0"/>
              </a:rPr>
              <a:t>Pyrochoroidae</a:t>
            </a:r>
            <a:r>
              <a:rPr lang="en-US" sz="3600" i="1" dirty="0">
                <a:latin typeface="Adobe Garamond Pro Bold" panose="02020702060506020403" pitchFamily="18" charset="0"/>
              </a:rPr>
              <a:t>.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600" i="1" dirty="0" err="1">
                <a:latin typeface="Adobe Garamond Pro Bold" panose="02020702060506020403" pitchFamily="18" charset="0"/>
              </a:rPr>
              <a:t>Bipectinate</a:t>
            </a:r>
            <a:r>
              <a:rPr lang="en-US" sz="3600" i="1" dirty="0">
                <a:latin typeface="Adobe Garamond Pro Bold" panose="02020702060506020403" pitchFamily="18" charset="0"/>
              </a:rPr>
              <a:t> </a:t>
            </a:r>
            <a:r>
              <a:rPr lang="en-US" sz="3600" dirty="0">
                <a:latin typeface="Adobe Garamond Pro Bold" panose="02020702060506020403" pitchFamily="18" charset="0"/>
              </a:rPr>
              <a:t>: </a:t>
            </a:r>
            <a:r>
              <a:rPr lang="en-US" sz="3600" dirty="0" err="1">
                <a:latin typeface="Adobe Garamond Pro Bold" panose="02020702060506020403" pitchFamily="18" charset="0"/>
              </a:rPr>
              <a:t>setiap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segmen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memiliki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satu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pasang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rambut</a:t>
            </a:r>
            <a:r>
              <a:rPr lang="en-US" sz="3600" dirty="0">
                <a:latin typeface="Adobe Garamond Pro Bold" panose="02020702060506020403" pitchFamily="18" charset="0"/>
              </a:rPr>
              <a:t>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600" i="1" dirty="0" err="1">
                <a:latin typeface="Adobe Garamond Pro Bold" panose="02020702060506020403" pitchFamily="18" charset="0"/>
              </a:rPr>
              <a:t>Stylate</a:t>
            </a:r>
            <a:r>
              <a:rPr lang="en-US" sz="3600" i="1" dirty="0">
                <a:latin typeface="Adobe Garamond Pro Bold" panose="02020702060506020403" pitchFamily="18" charset="0"/>
              </a:rPr>
              <a:t> </a:t>
            </a:r>
            <a:r>
              <a:rPr lang="en-US" sz="3600" dirty="0">
                <a:latin typeface="Adobe Garamond Pro Bold" panose="02020702060506020403" pitchFamily="18" charset="0"/>
              </a:rPr>
              <a:t>: </a:t>
            </a:r>
            <a:r>
              <a:rPr lang="en-US" sz="3600" dirty="0" err="1">
                <a:latin typeface="Adobe Garamond Pro Bold" panose="02020702060506020403" pitchFamily="18" charset="0"/>
              </a:rPr>
              <a:t>segmen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terakhir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runcing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agak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panjang</a:t>
            </a:r>
            <a:r>
              <a:rPr lang="en-US" sz="3600" dirty="0">
                <a:latin typeface="Adobe Garamond Pro Bold" panose="02020702060506020403" pitchFamily="18" charset="0"/>
              </a:rPr>
              <a:t>, </a:t>
            </a:r>
            <a:r>
              <a:rPr lang="en-US" sz="3600" dirty="0" err="1">
                <a:latin typeface="Adobe Garamond Pro Bold" panose="02020702060506020403" pitchFamily="18" charset="0"/>
              </a:rPr>
              <a:t>misalnya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i="1" dirty="0" err="1">
                <a:latin typeface="Adobe Garamond Pro Bold" panose="02020702060506020403" pitchFamily="18" charset="0"/>
              </a:rPr>
              <a:t>Asilidae</a:t>
            </a:r>
            <a:r>
              <a:rPr lang="en-US" sz="3600" i="1" dirty="0">
                <a:latin typeface="Adobe Garamond Pro Bold" panose="02020702060506020403" pitchFamily="18" charset="0"/>
              </a:rPr>
              <a:t>.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1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1" y="403412"/>
            <a:ext cx="10945905" cy="5465682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3600" i="1" dirty="0" err="1">
                <a:latin typeface="Adobe Garamond Pro Bold" panose="02020702060506020403" pitchFamily="18" charset="0"/>
              </a:rPr>
              <a:t>Aristate</a:t>
            </a:r>
            <a:r>
              <a:rPr lang="en-US" sz="3600" i="1" dirty="0">
                <a:latin typeface="Adobe Garamond Pro Bold" panose="02020702060506020403" pitchFamily="18" charset="0"/>
              </a:rPr>
              <a:t> </a:t>
            </a:r>
            <a:r>
              <a:rPr lang="en-US" sz="3600" dirty="0">
                <a:latin typeface="Adobe Garamond Pro Bold" panose="02020702060506020403" pitchFamily="18" charset="0"/>
              </a:rPr>
              <a:t>: </a:t>
            </a:r>
            <a:r>
              <a:rPr lang="en-US" sz="3600" dirty="0" err="1">
                <a:latin typeface="Adobe Garamond Pro Bold" panose="02020702060506020403" pitchFamily="18" charset="0"/>
              </a:rPr>
              <a:t>seakan-akan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dari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segmen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antena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keluar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lagi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antena</a:t>
            </a:r>
            <a:r>
              <a:rPr lang="en-US" sz="3600" dirty="0">
                <a:latin typeface="Adobe Garamond Pro Bold" panose="02020702060506020403" pitchFamily="18" charset="0"/>
              </a:rPr>
              <a:t>, </a:t>
            </a:r>
            <a:r>
              <a:rPr lang="en-US" sz="3600" dirty="0" err="1">
                <a:latin typeface="Adobe Garamond Pro Bold" panose="02020702060506020403" pitchFamily="18" charset="0"/>
              </a:rPr>
              <a:t>misalnya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i="1" dirty="0" err="1">
                <a:latin typeface="Adobe Garamond Pro Bold" panose="02020702060506020403" pitchFamily="18" charset="0"/>
              </a:rPr>
              <a:t>Muscidae</a:t>
            </a:r>
            <a:r>
              <a:rPr lang="en-US" sz="3600" i="1" dirty="0">
                <a:latin typeface="Adobe Garamond Pro Bold" panose="02020702060506020403" pitchFamily="18" charset="0"/>
              </a:rPr>
              <a:t>.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600" i="1" dirty="0">
                <a:latin typeface="Adobe Garamond Pro Bold" panose="02020702060506020403" pitchFamily="18" charset="0"/>
              </a:rPr>
              <a:t>Plumose </a:t>
            </a:r>
            <a:r>
              <a:rPr lang="en-US" sz="3600" dirty="0">
                <a:latin typeface="Adobe Garamond Pro Bold" panose="02020702060506020403" pitchFamily="18" charset="0"/>
              </a:rPr>
              <a:t>: </a:t>
            </a:r>
            <a:r>
              <a:rPr lang="en-US" sz="3600" dirty="0" err="1">
                <a:latin typeface="Adobe Garamond Pro Bold" panose="02020702060506020403" pitchFamily="18" charset="0"/>
              </a:rPr>
              <a:t>setiap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segmen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berambut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lebat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panjang</a:t>
            </a:r>
            <a:r>
              <a:rPr lang="en-US" sz="3600" dirty="0">
                <a:latin typeface="Adobe Garamond Pro Bold" panose="02020702060506020403" pitchFamily="18" charset="0"/>
              </a:rPr>
              <a:t>, </a:t>
            </a:r>
            <a:r>
              <a:rPr lang="en-US" sz="3600" dirty="0" err="1">
                <a:latin typeface="Adobe Garamond Pro Bold" panose="02020702060506020403" pitchFamily="18" charset="0"/>
              </a:rPr>
              <a:t>misalnya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nyamuk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jantan</a:t>
            </a:r>
            <a:r>
              <a:rPr lang="en-US" sz="3600" dirty="0">
                <a:latin typeface="Adobe Garamond Pro Bold" panose="02020702060506020403" pitchFamily="18" charset="0"/>
              </a:rPr>
              <a:t>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600" i="1" dirty="0">
                <a:latin typeface="Adobe Garamond Pro Bold" panose="02020702060506020403" pitchFamily="18" charset="0"/>
              </a:rPr>
              <a:t>Lamellate </a:t>
            </a:r>
            <a:r>
              <a:rPr lang="en-US" sz="3600" dirty="0">
                <a:latin typeface="Adobe Garamond Pro Bold" panose="02020702060506020403" pitchFamily="18" charset="0"/>
              </a:rPr>
              <a:t>: </a:t>
            </a:r>
            <a:r>
              <a:rPr lang="en-US" sz="3600" dirty="0" err="1">
                <a:latin typeface="Adobe Garamond Pro Bold" panose="02020702060506020403" pitchFamily="18" charset="0"/>
              </a:rPr>
              <a:t>segmen</a:t>
            </a:r>
            <a:r>
              <a:rPr lang="en-US" sz="3600" dirty="0">
                <a:latin typeface="Adobe Garamond Pro Bold" panose="02020702060506020403" pitchFamily="18" charset="0"/>
              </a:rPr>
              <a:t> paling </a:t>
            </a:r>
            <a:r>
              <a:rPr lang="en-US" sz="3600" dirty="0" err="1">
                <a:latin typeface="Adobe Garamond Pro Bold" panose="02020702060506020403" pitchFamily="18" charset="0"/>
              </a:rPr>
              <a:t>ujung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membesar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menjadi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lempengan</a:t>
            </a:r>
            <a:r>
              <a:rPr lang="en-US" sz="3600" dirty="0">
                <a:latin typeface="Adobe Garamond Pro Bold" panose="02020702060506020403" pitchFamily="18" charset="0"/>
              </a:rPr>
              <a:t>, </a:t>
            </a:r>
            <a:r>
              <a:rPr lang="en-US" sz="3600" dirty="0" err="1">
                <a:latin typeface="Adobe Garamond Pro Bold" panose="02020702060506020403" pitchFamily="18" charset="0"/>
              </a:rPr>
              <a:t>misalnya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i="1" dirty="0" err="1">
                <a:latin typeface="Adobe Garamond Pro Bold" panose="02020702060506020403" pitchFamily="18" charset="0"/>
              </a:rPr>
              <a:t>Scarabaidae</a:t>
            </a:r>
            <a:r>
              <a:rPr lang="en-US" sz="3600" i="1" dirty="0">
                <a:latin typeface="Adobe Garamond Pro Bold" panose="02020702060506020403" pitchFamily="18" charset="0"/>
              </a:rPr>
              <a:t>.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600" i="1" dirty="0">
                <a:latin typeface="Adobe Garamond Pro Bold" panose="02020702060506020403" pitchFamily="18" charset="0"/>
              </a:rPr>
              <a:t>Flabellate </a:t>
            </a:r>
            <a:r>
              <a:rPr lang="en-US" sz="3600" dirty="0">
                <a:latin typeface="Adobe Garamond Pro Bold" panose="02020702060506020403" pitchFamily="18" charset="0"/>
              </a:rPr>
              <a:t>: </a:t>
            </a:r>
            <a:r>
              <a:rPr lang="en-US" sz="3600" dirty="0" err="1">
                <a:latin typeface="Adobe Garamond Pro Bold" panose="02020702060506020403" pitchFamily="18" charset="0"/>
              </a:rPr>
              <a:t>semua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segmen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setelah</a:t>
            </a:r>
            <a:r>
              <a:rPr lang="en-US" sz="3600" dirty="0">
                <a:latin typeface="Adobe Garamond Pro Bold" panose="02020702060506020403" pitchFamily="18" charset="0"/>
              </a:rPr>
              <a:t> pedicel </a:t>
            </a:r>
            <a:r>
              <a:rPr lang="en-US" sz="3600" dirty="0" err="1">
                <a:latin typeface="Adobe Garamond Pro Bold" panose="02020702060506020403" pitchFamily="18" charset="0"/>
              </a:rPr>
              <a:t>bentuknya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seperti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lempengan</a:t>
            </a:r>
            <a:r>
              <a:rPr lang="en-US" sz="3600" dirty="0">
                <a:latin typeface="Adobe Garamond Pro Bold" panose="02020702060506020403" pitchFamily="18" charset="0"/>
              </a:rPr>
              <a:t>, </a:t>
            </a:r>
            <a:r>
              <a:rPr lang="en-US" sz="3600" dirty="0" err="1">
                <a:latin typeface="Adobe Garamond Pro Bold" panose="02020702060506020403" pitchFamily="18" charset="0"/>
              </a:rPr>
              <a:t>misalnya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i="1" dirty="0" err="1">
                <a:latin typeface="Adobe Garamond Pro Bold" panose="02020702060506020403" pitchFamily="18" charset="0"/>
              </a:rPr>
              <a:t>Rhipiceridae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388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6056"/>
          </a:xfrm>
        </p:spPr>
        <p:txBody>
          <a:bodyPr/>
          <a:lstStyle/>
          <a:p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Mulut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102660"/>
            <a:ext cx="10685033" cy="47664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Secara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umum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alat-alat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mulut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serangga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terdiri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dari</a:t>
            </a:r>
            <a:r>
              <a:rPr lang="en-US" sz="3200" dirty="0">
                <a:latin typeface="Adobe Garamond Pro Bold" panose="02020702060506020403" pitchFamily="18" charset="0"/>
              </a:rPr>
              <a:t> :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Adobe Garamond Pro Bold" panose="02020702060506020403" pitchFamily="18" charset="0"/>
              </a:rPr>
              <a:t>Labrum (</a:t>
            </a:r>
            <a:r>
              <a:rPr lang="en-US" sz="3200" dirty="0" err="1">
                <a:latin typeface="Adobe Garamond Pro Bold" panose="02020702060506020403" pitchFamily="18" charset="0"/>
              </a:rPr>
              <a:t>bibir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atas</a:t>
            </a:r>
            <a:r>
              <a:rPr lang="en-US" sz="3200" dirty="0">
                <a:latin typeface="Adobe Garamond Pro Bold" panose="02020702060506020403" pitchFamily="18" charset="0"/>
              </a:rPr>
              <a:t>)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>
                <a:latin typeface="Adobe Garamond Pro Bold" panose="02020702060506020403" pitchFamily="18" charset="0"/>
              </a:rPr>
              <a:t>Sepasang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mandibel</a:t>
            </a:r>
            <a:r>
              <a:rPr lang="en-US" sz="3200" dirty="0">
                <a:latin typeface="Adobe Garamond Pro Bold" panose="02020702060506020403" pitchFamily="18" charset="0"/>
              </a:rPr>
              <a:t> (</a:t>
            </a:r>
            <a:r>
              <a:rPr lang="en-US" sz="3200" dirty="0" err="1">
                <a:latin typeface="Adobe Garamond Pro Bold" panose="02020702060506020403" pitchFamily="18" charset="0"/>
              </a:rPr>
              <a:t>geraham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pertama</a:t>
            </a:r>
            <a:r>
              <a:rPr lang="en-US" sz="3200" dirty="0">
                <a:latin typeface="Adobe Garamond Pro Bold" panose="02020702060506020403" pitchFamily="18" charset="0"/>
              </a:rPr>
              <a:t>)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>
                <a:latin typeface="Adobe Garamond Pro Bold" panose="02020702060506020403" pitchFamily="18" charset="0"/>
              </a:rPr>
              <a:t>Sepasang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maksila</a:t>
            </a:r>
            <a:r>
              <a:rPr lang="en-US" sz="3200" dirty="0">
                <a:latin typeface="Adobe Garamond Pro Bold" panose="02020702060506020403" pitchFamily="18" charset="0"/>
              </a:rPr>
              <a:t> (</a:t>
            </a:r>
            <a:r>
              <a:rPr lang="en-US" sz="3200" dirty="0" err="1">
                <a:latin typeface="Adobe Garamond Pro Bold" panose="02020702060506020403" pitchFamily="18" charset="0"/>
              </a:rPr>
              <a:t>geraham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kedua</a:t>
            </a:r>
            <a:r>
              <a:rPr lang="en-US" sz="3200" dirty="0">
                <a:latin typeface="Adobe Garamond Pro Bold" panose="02020702060506020403" pitchFamily="18" charset="0"/>
              </a:rPr>
              <a:t>)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Adobe Garamond Pro Bold" panose="02020702060506020403" pitchFamily="18" charset="0"/>
              </a:rPr>
              <a:t>Labium (</a:t>
            </a:r>
            <a:r>
              <a:rPr lang="en-US" sz="3200" dirty="0" err="1">
                <a:latin typeface="Adobe Garamond Pro Bold" panose="02020702060506020403" pitchFamily="18" charset="0"/>
              </a:rPr>
              <a:t>bibir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bawah</a:t>
            </a:r>
            <a:r>
              <a:rPr lang="en-US" sz="3200" dirty="0">
                <a:latin typeface="Adobe Garamond Pro Bold" panose="02020702060506020403" pitchFamily="18" charset="0"/>
              </a:rPr>
              <a:t>)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>
                <a:latin typeface="Adobe Garamond Pro Bold" panose="02020702060506020403" pitchFamily="18" charset="0"/>
              </a:rPr>
              <a:t>Epifaring</a:t>
            </a:r>
            <a:r>
              <a:rPr lang="en-US" sz="3200" dirty="0">
                <a:latin typeface="Adobe Garamond Pro Bold" panose="02020702060506020403" pitchFamily="18" charset="0"/>
              </a:rPr>
              <a:t> (</a:t>
            </a:r>
            <a:r>
              <a:rPr lang="en-US" sz="3200" dirty="0" err="1">
                <a:latin typeface="Adobe Garamond Pro Bold" panose="02020702060506020403" pitchFamily="18" charset="0"/>
              </a:rPr>
              <a:t>lidah</a:t>
            </a:r>
            <a:r>
              <a:rPr lang="en-US" sz="3200" dirty="0">
                <a:latin typeface="Adobe Garamond Pro Bold" panose="02020702060506020403" pitchFamily="18" charset="0"/>
              </a:rPr>
              <a:t>) </a:t>
            </a:r>
            <a:endParaRPr lang="en-US" sz="3200" dirty="0" smtClean="0">
              <a:latin typeface="Adobe Garamond Pro Bold" panose="020207020605060204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3200" dirty="0">
              <a:latin typeface="Adobe Garamond Pro Bold" panose="02020702060506020403" pitchFamily="18" charset="0"/>
            </a:endParaRPr>
          </a:p>
          <a:p>
            <a:r>
              <a:rPr lang="en-US" sz="3200" u="sng" dirty="0" err="1">
                <a:latin typeface="Adobe Garamond Pro Bold" panose="02020702060506020403" pitchFamily="18" charset="0"/>
                <a:hlinkClick r:id="rId2"/>
              </a:rPr>
              <a:t>Bagian</a:t>
            </a:r>
            <a:r>
              <a:rPr lang="en-US" sz="3200" u="sng" dirty="0">
                <a:latin typeface="Adobe Garamond Pro Bold" panose="02020702060506020403" pitchFamily="18" charset="0"/>
                <a:hlinkClick r:id="rId2"/>
              </a:rPr>
              <a:t>–</a:t>
            </a:r>
            <a:r>
              <a:rPr lang="en-US" sz="3200" u="sng" dirty="0" err="1">
                <a:latin typeface="Adobe Garamond Pro Bold" panose="02020702060506020403" pitchFamily="18" charset="0"/>
                <a:hlinkClick r:id="rId2"/>
              </a:rPr>
              <a:t>bagian</a:t>
            </a:r>
            <a:r>
              <a:rPr lang="en-US" sz="3200" u="sng" dirty="0">
                <a:latin typeface="Adobe Garamond Pro Bold" panose="02020702060506020403" pitchFamily="18" charset="0"/>
                <a:hlinkClick r:id="rId2"/>
              </a:rPr>
              <a:t> </a:t>
            </a:r>
            <a:r>
              <a:rPr lang="en-US" sz="3200" u="sng" dirty="0" err="1">
                <a:latin typeface="Adobe Garamond Pro Bold" panose="02020702060506020403" pitchFamily="18" charset="0"/>
                <a:hlinkClick r:id="rId2"/>
              </a:rPr>
              <a:t>mulut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serangga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dapat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diklasifikasikan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menjadi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dua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tipe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umum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mandibulata</a:t>
            </a:r>
            <a:r>
              <a:rPr lang="en-US" sz="3200" dirty="0">
                <a:latin typeface="Adobe Garamond Pro Bold" panose="02020702060506020403" pitchFamily="18" charset="0"/>
              </a:rPr>
              <a:t> (</a:t>
            </a:r>
            <a:r>
              <a:rPr lang="en-US" sz="3200" dirty="0" err="1">
                <a:latin typeface="Adobe Garamond Pro Bold" panose="02020702060506020403" pitchFamily="18" charset="0"/>
              </a:rPr>
              <a:t>pengunyah</a:t>
            </a:r>
            <a:r>
              <a:rPr lang="en-US" sz="3200" dirty="0">
                <a:latin typeface="Adobe Garamond Pro Bold" panose="02020702060506020403" pitchFamily="18" charset="0"/>
              </a:rPr>
              <a:t>)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haustelata</a:t>
            </a:r>
            <a:r>
              <a:rPr lang="en-US" sz="3200" dirty="0">
                <a:latin typeface="Adobe Garamond Pro Bold" panose="02020702060506020403" pitchFamily="18" charset="0"/>
              </a:rPr>
              <a:t> (</a:t>
            </a:r>
            <a:r>
              <a:rPr lang="en-US" sz="3200" dirty="0" err="1">
                <a:latin typeface="Adobe Garamond Pro Bold" panose="02020702060506020403" pitchFamily="18" charset="0"/>
              </a:rPr>
              <a:t>penghisap</a:t>
            </a:r>
            <a:r>
              <a:rPr lang="en-US" sz="3200" dirty="0">
                <a:latin typeface="Adobe Garamond Pro Bold" panose="02020702060506020403" pitchFamily="18" charset="0"/>
              </a:rPr>
              <a:t>).  </a:t>
            </a:r>
          </a:p>
        </p:txBody>
      </p:sp>
    </p:spTree>
    <p:extLst>
      <p:ext uri="{BB962C8B-B14F-4D97-AF65-F5344CB8AC3E}">
        <p14:creationId xmlns:p14="http://schemas.microsoft.com/office/powerpoint/2010/main" val="33687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rfologi alat mul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4" y="112542"/>
            <a:ext cx="10114671" cy="614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8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94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TIPE ALAT MULUT</a:t>
            </a:r>
            <a:endParaRPr lang="en-US" dirty="0">
              <a:solidFill>
                <a:srgbClr val="0070C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dobe Garamond Pro Bold" panose="02020702060506020403" pitchFamily="18" charset="0"/>
              </a:rPr>
              <a:t>Tipe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alat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mulut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pengunyah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mandibel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bergerak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secara</a:t>
            </a:r>
            <a:r>
              <a:rPr lang="en-US" sz="3200" dirty="0">
                <a:latin typeface="Adobe Garamond Pro Bold" panose="02020702060506020403" pitchFamily="18" charset="0"/>
              </a:rPr>
              <a:t> transversal </a:t>
            </a:r>
            <a:r>
              <a:rPr lang="en-US" sz="3200" dirty="0" err="1">
                <a:latin typeface="Adobe Garamond Pro Bold" panose="02020702060506020403" pitchFamily="18" charset="0"/>
              </a:rPr>
              <a:t>yaitu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dari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sisi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ke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sisi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serangga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tersebut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biasanya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mampu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menggigit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mengunyah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makanannya</a:t>
            </a:r>
            <a:r>
              <a:rPr lang="en-US" sz="3200" dirty="0">
                <a:latin typeface="Adobe Garamond Pro Bold" panose="02020702060506020403" pitchFamily="18" charset="0"/>
              </a:rPr>
              <a:t>.  </a:t>
            </a:r>
            <a:endParaRPr lang="en-US" sz="3200" dirty="0" smtClean="0">
              <a:latin typeface="Adobe Garamond Pro Bold" panose="02020702060506020403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Adobe Garamond Pro Bold" panose="02020702060506020403" pitchFamily="18" charset="0"/>
              </a:rPr>
              <a:t>Tipe</a:t>
            </a:r>
            <a:r>
              <a:rPr lang="en-US" sz="3200" dirty="0" smtClean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mulut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penghisap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memiliki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bagian-bagian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dengan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bentuk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seperti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probosis</a:t>
            </a:r>
            <a:r>
              <a:rPr lang="en-US" sz="3200" dirty="0">
                <a:latin typeface="Adobe Garamond Pro Bold" panose="02020702060506020403" pitchFamily="18" charset="0"/>
              </a:rPr>
              <a:t> yang </a:t>
            </a:r>
            <a:r>
              <a:rPr lang="en-US" sz="3200" dirty="0" err="1">
                <a:latin typeface="Adobe Garamond Pro Bold" panose="02020702060506020403" pitchFamily="18" charset="0"/>
              </a:rPr>
              <a:t>memanjang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atau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paruh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melalui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alat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itu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makanan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cair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dihisap</a:t>
            </a:r>
            <a:r>
              <a:rPr lang="en-US" sz="3200" dirty="0">
                <a:latin typeface="Adobe Garamond Pro Bold" panose="02020702060506020403" pitchFamily="18" charset="0"/>
              </a:rPr>
              <a:t>. </a:t>
            </a:r>
            <a:r>
              <a:rPr lang="en-US" sz="3200" dirty="0" err="1">
                <a:latin typeface="Adobe Garamond Pro Bold" panose="02020702060506020403" pitchFamily="18" charset="0"/>
              </a:rPr>
              <a:t>Mandibel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pada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bagian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mulut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penghisap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mungkin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memanjang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berbentuk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stilet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atau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tidak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ada</a:t>
            </a:r>
            <a:r>
              <a:rPr lang="en-US" sz="3200" dirty="0">
                <a:latin typeface="Adobe Garamond Pro Bold" panose="02020702060506020403" pitchFamily="18" charset="0"/>
              </a:rPr>
              <a:t>.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Grasshopper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err="1" smtClean="0">
                <a:latin typeface="Adobe Garamond Pro Bold" panose="02020702060506020403" pitchFamily="18" charset="0"/>
              </a:rPr>
              <a:t>Bluebodied</a:t>
            </a:r>
            <a:r>
              <a:rPr lang="en-US" sz="3200" dirty="0" smtClean="0">
                <a:latin typeface="Adobe Garamond Pro Bold" panose="02020702060506020403" pitchFamily="18" charset="0"/>
              </a:rPr>
              <a:t> blow fly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  <p:pic>
        <p:nvPicPr>
          <p:cNvPr id="7" name="Picture 5" descr="grasshoppe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582334"/>
            <a:ext cx="4938712" cy="333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alliphora_dubi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87" y="2582334"/>
            <a:ext cx="4273626" cy="33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2" y="286603"/>
            <a:ext cx="11654118" cy="1450757"/>
          </a:xfrm>
        </p:spPr>
        <p:txBody>
          <a:bodyPr>
            <a:normAutofit/>
          </a:bodyPr>
          <a:lstStyle/>
          <a:p>
            <a:r>
              <a:rPr lang="fi-FI" b="1" dirty="0"/>
              <a:t>Beberapa tipe alat mulut serangga yaitu :</a:t>
            </a:r>
            <a:r>
              <a:rPr lang="en-US" dirty="0"/>
              <a:t/>
            </a:r>
            <a:br>
              <a:rPr lang="en-US" dirty="0"/>
            </a:br>
            <a:r>
              <a:rPr lang="en-US" sz="4000" b="1" i="1" dirty="0">
                <a:solidFill>
                  <a:srgbClr val="0070C0"/>
                </a:solidFill>
              </a:rPr>
              <a:t>a. </a:t>
            </a:r>
            <a:r>
              <a:rPr lang="en-US" sz="4000" b="1" i="1" dirty="0" err="1">
                <a:solidFill>
                  <a:srgbClr val="0070C0"/>
                </a:solidFill>
              </a:rPr>
              <a:t>Tipe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alat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mulut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menggigit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mengunyah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terdiri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dari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845734"/>
            <a:ext cx="11322424" cy="402336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dobe Garamond Pro Bold" panose="02020702060506020403" pitchFamily="18" charset="0"/>
              </a:rPr>
              <a:t>(1). </a:t>
            </a:r>
            <a:r>
              <a:rPr lang="en-US" sz="3200" i="1" dirty="0" smtClean="0">
                <a:latin typeface="Adobe Garamond Pro Bold" panose="02020702060506020403" pitchFamily="18" charset="0"/>
              </a:rPr>
              <a:t>Labrum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berfungsi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untuk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memasukkan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makanan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ke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dalam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rongga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mulut</a:t>
            </a:r>
            <a:r>
              <a:rPr lang="en-US" sz="3200" dirty="0">
                <a:latin typeface="Adobe Garamond Pro Bold" panose="02020702060506020403" pitchFamily="18" charset="0"/>
              </a:rPr>
              <a:t>. </a:t>
            </a:r>
          </a:p>
          <a:p>
            <a:r>
              <a:rPr lang="en-US" sz="3200" dirty="0">
                <a:latin typeface="Adobe Garamond Pro Bold" panose="02020702060506020403" pitchFamily="18" charset="0"/>
              </a:rPr>
              <a:t>(2). </a:t>
            </a:r>
            <a:r>
              <a:rPr lang="en-US" sz="3200" i="1" dirty="0" err="1">
                <a:latin typeface="Adobe Garamond Pro Bold" panose="02020702060506020403" pitchFamily="18" charset="0"/>
              </a:rPr>
              <a:t>Epifaring</a:t>
            </a:r>
            <a:r>
              <a:rPr lang="en-US" sz="3200" i="1" dirty="0">
                <a:latin typeface="Adobe Garamond Pro Bold" panose="02020702060506020403" pitchFamily="18" charset="0"/>
              </a:rPr>
              <a:t>,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berfungsi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sebagai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pengecap</a:t>
            </a:r>
            <a:r>
              <a:rPr lang="en-US" sz="3200" dirty="0">
                <a:latin typeface="Adobe Garamond Pro Bold" panose="02020702060506020403" pitchFamily="18" charset="0"/>
              </a:rPr>
              <a:t>. </a:t>
            </a:r>
          </a:p>
          <a:p>
            <a:r>
              <a:rPr lang="en-US" sz="3200" dirty="0">
                <a:latin typeface="Adobe Garamond Pro Bold" panose="02020702060506020403" pitchFamily="18" charset="0"/>
              </a:rPr>
              <a:t>(3). </a:t>
            </a:r>
            <a:r>
              <a:rPr lang="en-US" sz="3200" i="1" dirty="0" err="1">
                <a:latin typeface="Adobe Garamond Pro Bold" panose="02020702060506020403" pitchFamily="18" charset="0"/>
              </a:rPr>
              <a:t>Mandibel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berfungsi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untuk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mengunyah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memotong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atau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melunakkan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makanan</a:t>
            </a:r>
            <a:r>
              <a:rPr lang="en-US" sz="3200" dirty="0">
                <a:latin typeface="Adobe Garamond Pro Bold" panose="02020702060506020403" pitchFamily="18" charset="0"/>
              </a:rPr>
              <a:t>. </a:t>
            </a:r>
          </a:p>
          <a:p>
            <a:r>
              <a:rPr lang="fi-FI" sz="3200" dirty="0">
                <a:latin typeface="Adobe Garamond Pro Bold" panose="02020702060506020403" pitchFamily="18" charset="0"/>
              </a:rPr>
              <a:t>(4). </a:t>
            </a:r>
            <a:r>
              <a:rPr lang="fi-FI" sz="3200" i="1" dirty="0">
                <a:latin typeface="Adobe Garamond Pro Bold" panose="02020702060506020403" pitchFamily="18" charset="0"/>
              </a:rPr>
              <a:t>Maksila,</a:t>
            </a:r>
            <a:r>
              <a:rPr lang="fi-FI" sz="3200" dirty="0">
                <a:latin typeface="Adobe Garamond Pro Bold" panose="02020702060506020403" pitchFamily="18" charset="0"/>
              </a:rPr>
              <a:t> merupakan alat bantu untuk mengambil makanan. </a:t>
            </a:r>
            <a:r>
              <a:rPr lang="es-ES" sz="3200" dirty="0">
                <a:latin typeface="Adobe Garamond Pro Bold" panose="02020702060506020403" pitchFamily="18" charset="0"/>
              </a:rPr>
              <a:t>Maxila </a:t>
            </a:r>
            <a:r>
              <a:rPr lang="es-ES" sz="3200" dirty="0" err="1">
                <a:latin typeface="Adobe Garamond Pro Bold" panose="02020702060506020403" pitchFamily="18" charset="0"/>
              </a:rPr>
              <a:t>memiliki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empat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cabang</a:t>
            </a:r>
            <a:r>
              <a:rPr lang="es-ES" sz="3200" dirty="0">
                <a:latin typeface="Adobe Garamond Pro Bold" panose="02020702060506020403" pitchFamily="18" charset="0"/>
              </a:rPr>
              <a:t>, </a:t>
            </a:r>
            <a:r>
              <a:rPr lang="es-ES" sz="3200" dirty="0" err="1">
                <a:latin typeface="Adobe Garamond Pro Bold" panose="02020702060506020403" pitchFamily="18" charset="0"/>
              </a:rPr>
              <a:t>yaitu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i="1" dirty="0" err="1">
                <a:latin typeface="Adobe Garamond Pro Bold" panose="02020702060506020403" pitchFamily="18" charset="0"/>
              </a:rPr>
              <a:t>kardo</a:t>
            </a:r>
            <a:r>
              <a:rPr lang="es-ES" sz="3200" i="1" dirty="0">
                <a:latin typeface="Adobe Garamond Pro Bold" panose="02020702060506020403" pitchFamily="18" charset="0"/>
              </a:rPr>
              <a:t>, </a:t>
            </a:r>
            <a:r>
              <a:rPr lang="es-ES" sz="3200" i="1" dirty="0" err="1">
                <a:latin typeface="Adobe Garamond Pro Bold" panose="02020702060506020403" pitchFamily="18" charset="0"/>
              </a:rPr>
              <a:t>palpus</a:t>
            </a:r>
            <a:r>
              <a:rPr lang="es-ES" sz="3200" i="1" dirty="0">
                <a:latin typeface="Adobe Garamond Pro Bold" panose="02020702060506020403" pitchFamily="18" charset="0"/>
              </a:rPr>
              <a:t>, </a:t>
            </a:r>
            <a:r>
              <a:rPr lang="es-ES" sz="3200" i="1" dirty="0" err="1">
                <a:latin typeface="Adobe Garamond Pro Bold" panose="02020702060506020403" pitchFamily="18" charset="0"/>
              </a:rPr>
              <a:t>laksinia</a:t>
            </a:r>
            <a:r>
              <a:rPr lang="es-ES" sz="3200" i="1" dirty="0">
                <a:latin typeface="Adobe Garamond Pro Bold" panose="02020702060506020403" pitchFamily="18" charset="0"/>
              </a:rPr>
              <a:t>, dan </a:t>
            </a:r>
            <a:r>
              <a:rPr lang="es-ES" sz="3200" i="1" dirty="0" err="1">
                <a:latin typeface="Adobe Garamond Pro Bold" panose="02020702060506020403" pitchFamily="18" charset="0"/>
              </a:rPr>
              <a:t>galea</a:t>
            </a:r>
            <a:r>
              <a:rPr lang="es-ES" sz="3200" dirty="0">
                <a:latin typeface="Adobe Garamond Pro Bold" panose="02020702060506020403" pitchFamily="18" charset="0"/>
              </a:rPr>
              <a:t>. 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699247"/>
            <a:ext cx="11739282" cy="5169847"/>
          </a:xfrm>
        </p:spPr>
        <p:txBody>
          <a:bodyPr/>
          <a:lstStyle/>
          <a:p>
            <a:r>
              <a:rPr lang="es-ES" sz="3200" i="1" dirty="0" smtClean="0"/>
              <a:t>(5)</a:t>
            </a:r>
            <a:r>
              <a:rPr lang="es-ES" sz="3200" i="1" dirty="0" smtClean="0">
                <a:latin typeface="Adobe Garamond Pro Bold" panose="02020702060506020403" pitchFamily="18" charset="0"/>
              </a:rPr>
              <a:t> </a:t>
            </a:r>
            <a:r>
              <a:rPr lang="es-ES" sz="3200" i="1" dirty="0" err="1" smtClean="0">
                <a:latin typeface="Adobe Garamond Pro Bold" panose="02020702060506020403" pitchFamily="18" charset="0"/>
              </a:rPr>
              <a:t>Hipofaring</a:t>
            </a:r>
            <a:r>
              <a:rPr lang="es-ES" sz="3200" dirty="0">
                <a:latin typeface="Adobe Garamond Pro Bold" panose="02020702060506020403" pitchFamily="18" charset="0"/>
              </a:rPr>
              <a:t>, </a:t>
            </a:r>
            <a:r>
              <a:rPr lang="es-ES" sz="3200" dirty="0" err="1">
                <a:latin typeface="Adobe Garamond Pro Bold" panose="02020702060506020403" pitchFamily="18" charset="0"/>
              </a:rPr>
              <a:t>serupa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dengan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lidah</a:t>
            </a:r>
            <a:r>
              <a:rPr lang="es-ES" sz="3200" dirty="0">
                <a:latin typeface="Adobe Garamond Pro Bold" panose="02020702060506020403" pitchFamily="18" charset="0"/>
              </a:rPr>
              <a:t> dan </a:t>
            </a:r>
            <a:r>
              <a:rPr lang="es-ES" sz="3200" dirty="0" err="1">
                <a:latin typeface="Adobe Garamond Pro Bold" panose="02020702060506020403" pitchFamily="18" charset="0"/>
              </a:rPr>
              <a:t>tumbuh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dari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dasar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rongga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mulut</a:t>
            </a:r>
            <a:r>
              <a:rPr lang="es-ES" sz="3200" dirty="0">
                <a:latin typeface="Adobe Garamond Pro Bold" panose="02020702060506020403" pitchFamily="18" charset="0"/>
              </a:rPr>
              <a:t>. 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r>
              <a:rPr lang="es-ES" sz="3200" dirty="0">
                <a:latin typeface="Adobe Garamond Pro Bold" panose="02020702060506020403" pitchFamily="18" charset="0"/>
              </a:rPr>
              <a:t>(6). </a:t>
            </a:r>
            <a:r>
              <a:rPr lang="es-ES" sz="3200" i="1" dirty="0" err="1">
                <a:latin typeface="Adobe Garamond Pro Bold" panose="02020702060506020403" pitchFamily="18" charset="0"/>
              </a:rPr>
              <a:t>Labium</a:t>
            </a:r>
            <a:r>
              <a:rPr lang="es-ES" sz="3200" dirty="0">
                <a:latin typeface="Adobe Garamond Pro Bold" panose="02020702060506020403" pitchFamily="18" charset="0"/>
              </a:rPr>
              <a:t>, </a:t>
            </a:r>
            <a:r>
              <a:rPr lang="es-ES" sz="3200" dirty="0" err="1">
                <a:latin typeface="Adobe Garamond Pro Bold" panose="02020702060506020403" pitchFamily="18" charset="0"/>
              </a:rPr>
              <a:t>sebagai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bibir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bawah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bersama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bibir</a:t>
            </a:r>
            <a:r>
              <a:rPr lang="es-ES" sz="3200" dirty="0">
                <a:latin typeface="Adobe Garamond Pro Bold" panose="02020702060506020403" pitchFamily="18" charset="0"/>
              </a:rPr>
              <a:t> atas </a:t>
            </a:r>
            <a:r>
              <a:rPr lang="es-ES" sz="3200" dirty="0" err="1">
                <a:latin typeface="Adobe Garamond Pro Bold" panose="02020702060506020403" pitchFamily="18" charset="0"/>
              </a:rPr>
              <a:t>berfungsi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untuk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menutup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atau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membuka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mulut</a:t>
            </a:r>
            <a:r>
              <a:rPr lang="es-ES" sz="3200" dirty="0">
                <a:latin typeface="Adobe Garamond Pro Bold" panose="02020702060506020403" pitchFamily="18" charset="0"/>
              </a:rPr>
              <a:t>. </a:t>
            </a:r>
            <a:r>
              <a:rPr lang="es-ES" sz="3200" dirty="0" err="1">
                <a:latin typeface="Adobe Garamond Pro Bold" panose="02020702060506020403" pitchFamily="18" charset="0"/>
              </a:rPr>
              <a:t>Labium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terbagi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menjadi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tiga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dirty="0" err="1">
                <a:latin typeface="Adobe Garamond Pro Bold" panose="02020702060506020403" pitchFamily="18" charset="0"/>
              </a:rPr>
              <a:t>bagian</a:t>
            </a:r>
            <a:r>
              <a:rPr lang="es-ES" sz="3200" dirty="0">
                <a:latin typeface="Adobe Garamond Pro Bold" panose="02020702060506020403" pitchFamily="18" charset="0"/>
              </a:rPr>
              <a:t>, </a:t>
            </a:r>
            <a:r>
              <a:rPr lang="es-ES" sz="3200" dirty="0" err="1">
                <a:latin typeface="Adobe Garamond Pro Bold" panose="02020702060506020403" pitchFamily="18" charset="0"/>
              </a:rPr>
              <a:t>yaitu</a:t>
            </a:r>
            <a:r>
              <a:rPr lang="es-ES" sz="3200" dirty="0">
                <a:latin typeface="Adobe Garamond Pro Bold" panose="02020702060506020403" pitchFamily="18" charset="0"/>
              </a:rPr>
              <a:t> </a:t>
            </a:r>
            <a:r>
              <a:rPr lang="es-ES" sz="3200" i="1" dirty="0" err="1">
                <a:latin typeface="Adobe Garamond Pro Bold" panose="02020702060506020403" pitchFamily="18" charset="0"/>
              </a:rPr>
              <a:t>mentum</a:t>
            </a:r>
            <a:r>
              <a:rPr lang="es-ES" sz="3200" i="1" dirty="0">
                <a:latin typeface="Adobe Garamond Pro Bold" panose="02020702060506020403" pitchFamily="18" charset="0"/>
              </a:rPr>
              <a:t>, </a:t>
            </a:r>
            <a:r>
              <a:rPr lang="es-ES" sz="3200" i="1" dirty="0" err="1">
                <a:latin typeface="Adobe Garamond Pro Bold" panose="02020702060506020403" pitchFamily="18" charset="0"/>
              </a:rPr>
              <a:t>submentum</a:t>
            </a:r>
            <a:r>
              <a:rPr lang="es-ES" sz="3200" i="1" dirty="0">
                <a:latin typeface="Adobe Garamond Pro Bold" panose="02020702060506020403" pitchFamily="18" charset="0"/>
              </a:rPr>
              <a:t>, dan </a:t>
            </a:r>
            <a:r>
              <a:rPr lang="es-ES" sz="3200" i="1" dirty="0" err="1">
                <a:latin typeface="Adobe Garamond Pro Bold" panose="02020702060506020403" pitchFamily="18" charset="0"/>
              </a:rPr>
              <a:t>ligula</a:t>
            </a:r>
            <a:r>
              <a:rPr lang="es-ES" sz="3200" dirty="0">
                <a:latin typeface="Adobe Garamond Pro Bold" panose="02020702060506020403" pitchFamily="18" charset="0"/>
              </a:rPr>
              <a:t>. </a:t>
            </a:r>
            <a:r>
              <a:rPr lang="it-IT" sz="3200" dirty="0">
                <a:latin typeface="Adobe Garamond Pro Bold" panose="02020702060506020403" pitchFamily="18" charset="0"/>
              </a:rPr>
              <a:t>Ligula terdiri dari sepasang </a:t>
            </a:r>
            <a:r>
              <a:rPr lang="it-IT" sz="3200" i="1" dirty="0">
                <a:latin typeface="Adobe Garamond Pro Bold" panose="02020702060506020403" pitchFamily="18" charset="0"/>
              </a:rPr>
              <a:t>glosa</a:t>
            </a:r>
            <a:r>
              <a:rPr lang="it-IT" sz="3200" dirty="0">
                <a:latin typeface="Adobe Garamond Pro Bold" panose="02020702060506020403" pitchFamily="18" charset="0"/>
              </a:rPr>
              <a:t> dan sepasang </a:t>
            </a:r>
            <a:r>
              <a:rPr lang="it-IT" sz="3200" i="1" dirty="0">
                <a:latin typeface="Adobe Garamond Pro Bold" panose="02020702060506020403" pitchFamily="18" charset="0"/>
              </a:rPr>
              <a:t>paraglosa.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lvl="0"/>
            <a:r>
              <a:rPr lang="en-US" sz="3200" dirty="0" err="1">
                <a:latin typeface="Adobe Garamond Pro Bold" panose="02020702060506020403" pitchFamily="18" charset="0"/>
              </a:rPr>
              <a:t>Contoh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serangga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dengan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tipe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alat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mulut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menggigit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mengunyah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yaitu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ordo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Coleoptera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Orthoptera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Isoptera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Lepidoptera. </a:t>
            </a:r>
          </a:p>
          <a:p>
            <a:r>
              <a:rPr lang="en-US" sz="3200" dirty="0">
                <a:latin typeface="Adobe Garamond Pro Bold" panose="02020702060506020403" pitchFamily="18" charset="0"/>
              </a:rPr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305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27" y="394978"/>
            <a:ext cx="11704320" cy="653894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b. </a:t>
            </a:r>
            <a:r>
              <a:rPr lang="en-US" b="1" i="1" dirty="0" err="1">
                <a:solidFill>
                  <a:srgbClr val="0070C0"/>
                </a:solidFill>
              </a:rPr>
              <a:t>Tipe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alat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mulut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mengunyah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dan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menghisap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27" y="1845734"/>
            <a:ext cx="11704320" cy="402336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dobe Garamond Pro Bold" panose="02020702060506020403" pitchFamily="18" charset="0"/>
              </a:rPr>
              <a:t>Tipe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alat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mulut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ini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diwakili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oleh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tipe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alat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mulut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lebah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madu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i="1" dirty="0" err="1">
                <a:latin typeface="Adobe Garamond Pro Bold" panose="02020702060506020403" pitchFamily="18" charset="0"/>
              </a:rPr>
              <a:t>Apis</a:t>
            </a:r>
            <a:r>
              <a:rPr lang="en-US" sz="3200" i="1" dirty="0">
                <a:latin typeface="Adobe Garamond Pro Bold" panose="02020702060506020403" pitchFamily="18" charset="0"/>
              </a:rPr>
              <a:t> </a:t>
            </a:r>
            <a:r>
              <a:rPr lang="en-US" sz="3200" i="1" dirty="0" err="1">
                <a:latin typeface="Adobe Garamond Pro Bold" panose="02020702060506020403" pitchFamily="18" charset="0"/>
              </a:rPr>
              <a:t>cerana</a:t>
            </a:r>
            <a:r>
              <a:rPr lang="en-US" sz="3200" i="1" dirty="0">
                <a:latin typeface="Adobe Garamond Pro Bold" panose="02020702060506020403" pitchFamily="18" charset="0"/>
              </a:rPr>
              <a:t> </a:t>
            </a:r>
            <a:r>
              <a:rPr lang="en-US" sz="3200" dirty="0">
                <a:latin typeface="Adobe Garamond Pro Bold" panose="02020702060506020403" pitchFamily="18" charset="0"/>
              </a:rPr>
              <a:t>(Hymenoptera, </a:t>
            </a:r>
            <a:r>
              <a:rPr lang="en-US" sz="3200" i="1" dirty="0" err="1">
                <a:latin typeface="Adobe Garamond Pro Bold" panose="02020702060506020403" pitchFamily="18" charset="0"/>
              </a:rPr>
              <a:t>Apidae</a:t>
            </a:r>
            <a:r>
              <a:rPr lang="en-US" sz="3200" dirty="0">
                <a:latin typeface="Adobe Garamond Pro Bold" panose="02020702060506020403" pitchFamily="18" charset="0"/>
              </a:rPr>
              <a:t>) </a:t>
            </a:r>
            <a:r>
              <a:rPr lang="en-US" sz="3200" dirty="0" err="1">
                <a:latin typeface="Adobe Garamond Pro Bold" panose="02020702060506020403" pitchFamily="18" charset="0"/>
              </a:rPr>
              <a:t>merupakan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tipe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kombinasi</a:t>
            </a:r>
            <a:r>
              <a:rPr lang="en-US" sz="3200" dirty="0">
                <a:latin typeface="Adobe Garamond Pro Bold" panose="02020702060506020403" pitchFamily="18" charset="0"/>
              </a:rPr>
              <a:t> yang </a:t>
            </a:r>
            <a:r>
              <a:rPr lang="en-US" sz="3200" dirty="0" err="1">
                <a:latin typeface="Adobe Garamond Pro Bold" panose="02020702060506020403" pitchFamily="18" charset="0"/>
              </a:rPr>
              <a:t>struktur</a:t>
            </a:r>
            <a:r>
              <a:rPr lang="en-US" sz="3200" dirty="0">
                <a:latin typeface="Adobe Garamond Pro Bold" panose="02020702060506020403" pitchFamily="18" charset="0"/>
              </a:rPr>
              <a:t> labrum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mandibelnya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serupa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dengan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tipe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alat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mulut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menggigit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mengunyah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tapi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maksila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labiumnya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memanjang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menyatu</a:t>
            </a:r>
            <a:r>
              <a:rPr lang="en-US" sz="3200" dirty="0">
                <a:latin typeface="Adobe Garamond Pro Bold" panose="02020702060506020403" pitchFamily="18" charset="0"/>
              </a:rPr>
              <a:t>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dobe Garamond Pro Bold" panose="02020702060506020403" pitchFamily="18" charset="0"/>
              </a:rPr>
              <a:t>Glosa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merupakan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bagian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dari</a:t>
            </a:r>
            <a:r>
              <a:rPr lang="en-US" sz="3200" dirty="0">
                <a:latin typeface="Adobe Garamond Pro Bold" panose="02020702060506020403" pitchFamily="18" charset="0"/>
              </a:rPr>
              <a:t> labium yang </a:t>
            </a:r>
            <a:r>
              <a:rPr lang="en-US" sz="3200" dirty="0" err="1">
                <a:latin typeface="Adobe Garamond Pro Bold" panose="02020702060506020403" pitchFamily="18" charset="0"/>
              </a:rPr>
              <a:t>berbentuk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memanjang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sedangkan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ujungnya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menyerupai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lidah</a:t>
            </a:r>
            <a:r>
              <a:rPr lang="en-US" sz="3200" dirty="0">
                <a:latin typeface="Adobe Garamond Pro Bold" panose="02020702060506020403" pitchFamily="18" charset="0"/>
              </a:rPr>
              <a:t> yang </a:t>
            </a:r>
            <a:r>
              <a:rPr lang="en-US" sz="3200" dirty="0" err="1">
                <a:latin typeface="Adobe Garamond Pro Bold" panose="02020702060506020403" pitchFamily="18" charset="0"/>
              </a:rPr>
              <a:t>berbulu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disebut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flabelum</a:t>
            </a:r>
            <a:r>
              <a:rPr lang="en-US" sz="3200" dirty="0">
                <a:latin typeface="Adobe Garamond Pro Bold" panose="02020702060506020403" pitchFamily="18" charset="0"/>
              </a:rPr>
              <a:t> yang </a:t>
            </a:r>
            <a:r>
              <a:rPr lang="en-US" sz="3200" dirty="0" err="1">
                <a:latin typeface="Adobe Garamond Pro Bold" panose="02020702060506020403" pitchFamily="18" charset="0"/>
              </a:rPr>
              <a:t>dapat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bergerak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menyusup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menarik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untuk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mencapai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cairan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nektar</a:t>
            </a:r>
            <a:r>
              <a:rPr lang="en-US" sz="3200" dirty="0">
                <a:latin typeface="Adobe Garamond Pro Bold" panose="02020702060506020403" pitchFamily="18" charset="0"/>
              </a:rPr>
              <a:t> yang </a:t>
            </a:r>
            <a:r>
              <a:rPr lang="en-US" sz="3200" dirty="0" err="1">
                <a:latin typeface="Adobe Garamond Pro Bold" panose="02020702060506020403" pitchFamily="18" charset="0"/>
              </a:rPr>
              <a:t>ada</a:t>
            </a:r>
            <a:r>
              <a:rPr lang="en-US" sz="3200" dirty="0">
                <a:latin typeface="Adobe Garamond Pro Bold" panose="02020702060506020403" pitchFamily="18" charset="0"/>
              </a:rPr>
              <a:t> di </a:t>
            </a:r>
            <a:r>
              <a:rPr lang="en-US" sz="3200" dirty="0" err="1">
                <a:latin typeface="Adobe Garamond Pro Bold" panose="02020702060506020403" pitchFamily="18" charset="0"/>
              </a:rPr>
              <a:t>dalam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bunga</a:t>
            </a:r>
            <a:r>
              <a:rPr lang="en-US" sz="3200" dirty="0">
                <a:latin typeface="Adobe Garamond Pro Bold" panose="020207020605060204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94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7079"/>
          </a:xfrm>
        </p:spPr>
        <p:txBody>
          <a:bodyPr/>
          <a:lstStyle/>
          <a:p>
            <a:r>
              <a:rPr lang="fi-FI" b="1" i="1" dirty="0">
                <a:solidFill>
                  <a:srgbClr val="0070C0"/>
                </a:solidFill>
              </a:rPr>
              <a:t>c. Tipe alat mulut menjilat mengisap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353" y="1845734"/>
            <a:ext cx="10483327" cy="402336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i-FI" sz="3200" dirty="0" smtClean="0">
                <a:latin typeface="Adobe Garamond Pro Bold" panose="02020702060506020403" pitchFamily="18" charset="0"/>
              </a:rPr>
              <a:t>Tipe </a:t>
            </a:r>
            <a:r>
              <a:rPr lang="fi-FI" sz="3200" dirty="0">
                <a:latin typeface="Adobe Garamond Pro Bold" panose="02020702060506020403" pitchFamily="18" charset="0"/>
              </a:rPr>
              <a:t>alat mulut ini misalnya pada alat mulut lalat (Diptera). 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i-FI" sz="3200" dirty="0">
                <a:latin typeface="Adobe Garamond Pro Bold" panose="02020702060506020403" pitchFamily="18" charset="0"/>
              </a:rPr>
              <a:t>Pada bagian bawah kepala terdapat labium yang bentuknya berubah menjadi tabung yang bercelah.  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i-FI" sz="3200" dirty="0">
                <a:latin typeface="Adobe Garamond Pro Bold" panose="02020702060506020403" pitchFamily="18" charset="0"/>
              </a:rPr>
              <a:t>Ruas pangkal tabung disebut rostrum dan ruas bawahnya disebut haustelum. 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lvl="0"/>
            <a:r>
              <a:rPr lang="fi-FI" sz="3200" dirty="0">
                <a:latin typeface="Adobe Garamond Pro Bold" panose="02020702060506020403" pitchFamily="18" charset="0"/>
              </a:rPr>
              <a:t>Ujung dari labium ini berbentuk khusus yang berfungsi sebagai pengisap, disebut labellum 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286604"/>
            <a:ext cx="10711927" cy="869844"/>
          </a:xfrm>
        </p:spPr>
        <p:txBody>
          <a:bodyPr/>
          <a:lstStyle/>
          <a:p>
            <a:r>
              <a:rPr lang="fi-FI" b="1" i="1" dirty="0">
                <a:solidFill>
                  <a:srgbClr val="0070C0"/>
                </a:solidFill>
              </a:rPr>
              <a:t>d. Tipe Alat Mulut Mengisap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845734"/>
            <a:ext cx="11497235" cy="4023360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4600" dirty="0" err="1" smtClean="0">
                <a:latin typeface="Adobe Garamond Pro Bold" panose="02020702060506020403" pitchFamily="18" charset="0"/>
              </a:rPr>
              <a:t>Tipe</a:t>
            </a:r>
            <a:r>
              <a:rPr lang="en-US" sz="4600" dirty="0" smtClean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alat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mulut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ini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biasanya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terdapat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pada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ngengat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dan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kupu-kupu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dewasa</a:t>
            </a:r>
            <a:r>
              <a:rPr lang="en-US" sz="4600" dirty="0">
                <a:latin typeface="Adobe Garamond Pro Bold" panose="02020702060506020403" pitchFamily="18" charset="0"/>
              </a:rPr>
              <a:t> (Lepidoptera) </a:t>
            </a:r>
            <a:r>
              <a:rPr lang="en-US" sz="4600" dirty="0" err="1">
                <a:latin typeface="Adobe Garamond Pro Bold" panose="02020702060506020403" pitchFamily="18" charset="0"/>
              </a:rPr>
              <a:t>dan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merupakan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tipe</a:t>
            </a:r>
            <a:r>
              <a:rPr lang="en-US" sz="4600" dirty="0">
                <a:latin typeface="Adobe Garamond Pro Bold" panose="02020702060506020403" pitchFamily="18" charset="0"/>
              </a:rPr>
              <a:t> yang </a:t>
            </a:r>
            <a:r>
              <a:rPr lang="en-US" sz="4600" dirty="0" err="1">
                <a:latin typeface="Adobe Garamond Pro Bold" panose="02020702060506020403" pitchFamily="18" charset="0"/>
              </a:rPr>
              <a:t>khusus</a:t>
            </a:r>
            <a:r>
              <a:rPr lang="en-US" sz="4600" dirty="0">
                <a:latin typeface="Adobe Garamond Pro Bold" panose="02020702060506020403" pitchFamily="18" charset="0"/>
              </a:rPr>
              <a:t>, </a:t>
            </a:r>
            <a:r>
              <a:rPr lang="en-US" sz="4600" dirty="0" err="1">
                <a:latin typeface="Adobe Garamond Pro Bold" panose="02020702060506020403" pitchFamily="18" charset="0"/>
              </a:rPr>
              <a:t>yaitu</a:t>
            </a:r>
            <a:r>
              <a:rPr lang="en-US" sz="4600" dirty="0">
                <a:latin typeface="Adobe Garamond Pro Bold" panose="02020702060506020403" pitchFamily="18" charset="0"/>
              </a:rPr>
              <a:t> labrum yang </a:t>
            </a:r>
            <a:r>
              <a:rPr lang="en-US" sz="4600" dirty="0" err="1">
                <a:latin typeface="Adobe Garamond Pro Bold" panose="02020702060506020403" pitchFamily="18" charset="0"/>
              </a:rPr>
              <a:t>sangat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kecil</a:t>
            </a:r>
            <a:r>
              <a:rPr lang="en-US" sz="4600" dirty="0">
                <a:latin typeface="Adobe Garamond Pro Bold" panose="02020702060506020403" pitchFamily="18" charset="0"/>
              </a:rPr>
              <a:t>, </a:t>
            </a:r>
            <a:r>
              <a:rPr lang="en-US" sz="4600" dirty="0" err="1">
                <a:latin typeface="Adobe Garamond Pro Bold" panose="02020702060506020403" pitchFamily="18" charset="0"/>
              </a:rPr>
              <a:t>dan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maksila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palpusnya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berkembang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tidak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sempurna</a:t>
            </a:r>
            <a:r>
              <a:rPr lang="en-US" sz="4600" dirty="0">
                <a:latin typeface="Adobe Garamond Pro Bold" panose="02020702060506020403" pitchFamily="18" charset="0"/>
              </a:rPr>
              <a:t>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600" dirty="0">
                <a:latin typeface="Adobe Garamond Pro Bold" panose="02020702060506020403" pitchFamily="18" charset="0"/>
              </a:rPr>
              <a:t>Labium </a:t>
            </a:r>
            <a:r>
              <a:rPr lang="en-US" sz="4600" dirty="0" err="1">
                <a:latin typeface="Adobe Garamond Pro Bold" panose="02020702060506020403" pitchFamily="18" charset="0"/>
              </a:rPr>
              <a:t>mempunyai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palpus</a:t>
            </a:r>
            <a:r>
              <a:rPr lang="en-US" sz="4600" dirty="0">
                <a:latin typeface="Adobe Garamond Pro Bold" panose="02020702060506020403" pitchFamily="18" charset="0"/>
              </a:rPr>
              <a:t> labial yang </a:t>
            </a:r>
            <a:r>
              <a:rPr lang="en-US" sz="4600" dirty="0" err="1">
                <a:latin typeface="Adobe Garamond Pro Bold" panose="02020702060506020403" pitchFamily="18" charset="0"/>
              </a:rPr>
              <a:t>berambut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lebat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dan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memiliki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tiga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segmen</a:t>
            </a:r>
            <a:r>
              <a:rPr lang="en-US" sz="4600" dirty="0">
                <a:latin typeface="Adobe Garamond Pro Bold" panose="02020702060506020403" pitchFamily="18" charset="0"/>
              </a:rPr>
              <a:t>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600" dirty="0" err="1">
                <a:latin typeface="Adobe Garamond Pro Bold" panose="02020702060506020403" pitchFamily="18" charset="0"/>
              </a:rPr>
              <a:t>Bagian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alat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mulut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ini</a:t>
            </a:r>
            <a:r>
              <a:rPr lang="en-US" sz="4600" dirty="0">
                <a:latin typeface="Adobe Garamond Pro Bold" panose="02020702060506020403" pitchFamily="18" charset="0"/>
              </a:rPr>
              <a:t> yang </a:t>
            </a:r>
            <a:r>
              <a:rPr lang="en-US" sz="4600" dirty="0" err="1">
                <a:latin typeface="Adobe Garamond Pro Bold" panose="02020702060506020403" pitchFamily="18" charset="0"/>
              </a:rPr>
              <a:t>dianggap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penting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dalam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tipe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alat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mulut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ini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adalah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probosis</a:t>
            </a:r>
            <a:r>
              <a:rPr lang="en-US" sz="4600" dirty="0">
                <a:latin typeface="Adobe Garamond Pro Bold" panose="02020702060506020403" pitchFamily="18" charset="0"/>
              </a:rPr>
              <a:t> yang </a:t>
            </a:r>
            <a:r>
              <a:rPr lang="en-US" sz="4600" dirty="0" err="1">
                <a:latin typeface="Adobe Garamond Pro Bold" panose="02020702060506020403" pitchFamily="18" charset="0"/>
              </a:rPr>
              <a:t>dibentuk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oleh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maksila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dan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galea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menjadi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suatu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tabung</a:t>
            </a:r>
            <a:r>
              <a:rPr lang="en-US" sz="4600" dirty="0">
                <a:latin typeface="Adobe Garamond Pro Bold" panose="02020702060506020403" pitchFamily="18" charset="0"/>
              </a:rPr>
              <a:t> yang </a:t>
            </a:r>
            <a:r>
              <a:rPr lang="en-US" sz="4600" dirty="0" err="1">
                <a:latin typeface="Adobe Garamond Pro Bold" panose="02020702060506020403" pitchFamily="18" charset="0"/>
              </a:rPr>
              <a:t>sangat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memanjang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dan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  <a:r>
              <a:rPr lang="en-US" sz="4600" dirty="0" err="1">
                <a:latin typeface="Adobe Garamond Pro Bold" panose="02020702060506020403" pitchFamily="18" charset="0"/>
              </a:rPr>
              <a:t>menggulung</a:t>
            </a:r>
            <a:r>
              <a:rPr lang="en-US" sz="4600" dirty="0">
                <a:latin typeface="Adobe Garamond Pro Bold" panose="02020702060506020403" pitchFamily="18" charset="0"/>
              </a:rPr>
              <a:t> </a:t>
            </a:r>
          </a:p>
          <a:p>
            <a:r>
              <a:rPr lang="en-US" sz="4600" dirty="0">
                <a:latin typeface="Adobe Garamond Pro Bold" panose="02020702060506020403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286604"/>
            <a:ext cx="11376212" cy="695031"/>
          </a:xfrm>
        </p:spPr>
        <p:txBody>
          <a:bodyPr>
            <a:normAutofit fontScale="90000"/>
          </a:bodyPr>
          <a:lstStyle/>
          <a:p>
            <a:r>
              <a:rPr lang="fi-FI" b="1" i="1" dirty="0">
                <a:solidFill>
                  <a:srgbClr val="0070C0"/>
                </a:solidFill>
              </a:rPr>
              <a:t>e.  Tipe Alat Mulut Menusuk Mengisap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734"/>
            <a:ext cx="11734800" cy="402336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i-FI" sz="3200" dirty="0" smtClean="0">
                <a:latin typeface="Adobe Garamond Pro Bold" panose="02020702060506020403" pitchFamily="18" charset="0"/>
              </a:rPr>
              <a:t>Kepik</a:t>
            </a:r>
            <a:r>
              <a:rPr lang="fi-FI" sz="3200" dirty="0">
                <a:latin typeface="Adobe Garamond Pro Bold" panose="02020702060506020403" pitchFamily="18" charset="0"/>
              </a:rPr>
              <a:t>, mempunyai alat mulut menusuk mengisap, misalnya </a:t>
            </a:r>
            <a:r>
              <a:rPr lang="fi-FI" sz="3200" i="1" dirty="0">
                <a:latin typeface="Adobe Garamond Pro Bold" panose="02020702060506020403" pitchFamily="18" charset="0"/>
              </a:rPr>
              <a:t>Scotinophara</a:t>
            </a:r>
            <a:r>
              <a:rPr lang="fi-FI" sz="3200" dirty="0">
                <a:latin typeface="Adobe Garamond Pro Bold" panose="02020702060506020403" pitchFamily="18" charset="0"/>
              </a:rPr>
              <a:t> (Heteroptera).  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dobe Garamond Pro Bold" panose="02020702060506020403" pitchFamily="18" charset="0"/>
              </a:rPr>
              <a:t>Alat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mulut</a:t>
            </a:r>
            <a:r>
              <a:rPr lang="en-US" sz="3200" dirty="0">
                <a:latin typeface="Adobe Garamond Pro Bold" panose="02020702060506020403" pitchFamily="18" charset="0"/>
              </a:rPr>
              <a:t> yang paling </a:t>
            </a:r>
            <a:r>
              <a:rPr lang="en-US" sz="3200" dirty="0" err="1">
                <a:latin typeface="Adobe Garamond Pro Bold" panose="02020702060506020403" pitchFamily="18" charset="0"/>
              </a:rPr>
              <a:t>menonjol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adalah</a:t>
            </a:r>
            <a:r>
              <a:rPr lang="en-US" sz="3200" dirty="0">
                <a:latin typeface="Adobe Garamond Pro Bold" panose="02020702060506020403" pitchFamily="18" charset="0"/>
              </a:rPr>
              <a:t> labium, yang </a:t>
            </a:r>
            <a:r>
              <a:rPr lang="en-US" sz="3200" dirty="0" err="1">
                <a:latin typeface="Adobe Garamond Pro Bold" panose="02020702060506020403" pitchFamily="18" charset="0"/>
              </a:rPr>
              <a:t>berfungsi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menjadi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selongsong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stilet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dirty="0">
                <a:latin typeface="Adobe Garamond Pro Bold" panose="02020702060506020403" pitchFamily="18" charset="0"/>
              </a:rPr>
              <a:t>Ada </a:t>
            </a:r>
            <a:r>
              <a:rPr lang="en-US" sz="3200" dirty="0" err="1">
                <a:latin typeface="Adobe Garamond Pro Bold" panose="02020702060506020403" pitchFamily="18" charset="0"/>
              </a:rPr>
              <a:t>empat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stilet</a:t>
            </a:r>
            <a:r>
              <a:rPr lang="en-US" sz="3200" dirty="0">
                <a:latin typeface="Adobe Garamond Pro Bold" panose="02020702060506020403" pitchFamily="18" charset="0"/>
              </a:rPr>
              <a:t> yang </a:t>
            </a:r>
            <a:r>
              <a:rPr lang="en-US" sz="3200" dirty="0" err="1">
                <a:latin typeface="Adobe Garamond Pro Bold" panose="02020702060506020403" pitchFamily="18" charset="0"/>
              </a:rPr>
              <a:t>sangat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runcing</a:t>
            </a:r>
            <a:r>
              <a:rPr lang="en-US" sz="3200" dirty="0">
                <a:latin typeface="Adobe Garamond Pro Bold" panose="02020702060506020403" pitchFamily="18" charset="0"/>
              </a:rPr>
              <a:t> yang </a:t>
            </a:r>
            <a:r>
              <a:rPr lang="en-US" sz="3200" dirty="0" err="1">
                <a:latin typeface="Adobe Garamond Pro Bold" panose="02020702060506020403" pitchFamily="18" charset="0"/>
              </a:rPr>
              <a:t>berfungsi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sebagai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alat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penusuk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mengisap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cairan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tanaman</a:t>
            </a:r>
            <a:r>
              <a:rPr lang="en-US" sz="3200" dirty="0">
                <a:latin typeface="Adobe Garamond Pro Bold" panose="02020702060506020403" pitchFamily="18" charset="0"/>
              </a:rPr>
              <a:t>. 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dobe Garamond Pro Bold" panose="02020702060506020403" pitchFamily="18" charset="0"/>
              </a:rPr>
              <a:t>Keempat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stilet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berasal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dari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sepasang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maksila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mandibel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ini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merupakan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suatu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perubahan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bentuk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dari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alat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mulut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serangga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pengunyah</a:t>
            </a:r>
            <a:r>
              <a:rPr lang="en-US" sz="3200" dirty="0">
                <a:latin typeface="Adobe Garamond Pro Bold" panose="020207020605060204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16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TORAKS DAN ABDOMEN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b="1" dirty="0" err="1">
                <a:solidFill>
                  <a:srgbClr val="0070C0"/>
                </a:solidFill>
              </a:rPr>
              <a:t>Bagian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Toraks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Adobe Garamond Pro Bold" panose="02020702060506020403" pitchFamily="18" charset="0"/>
              </a:rPr>
              <a:t>Bagian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dari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tubuh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serangga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antara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kepala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dan</a:t>
            </a:r>
            <a:r>
              <a:rPr lang="en-US" sz="3600" dirty="0">
                <a:latin typeface="Adobe Garamond Pro Bold" panose="02020702060506020403" pitchFamily="18" charset="0"/>
              </a:rPr>
              <a:t> abdomen </a:t>
            </a:r>
            <a:r>
              <a:rPr lang="en-US" sz="3600" dirty="0" err="1">
                <a:latin typeface="Adobe Garamond Pro Bold" panose="02020702060506020403" pitchFamily="18" charset="0"/>
              </a:rPr>
              <a:t>adalah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u="sng" dirty="0" err="1">
                <a:latin typeface="Adobe Garamond Pro Bold" panose="02020702060506020403" pitchFamily="18" charset="0"/>
                <a:hlinkClick r:id="rId2"/>
              </a:rPr>
              <a:t>thoraks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terdiri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dari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tiga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segmen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atau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ruas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yaitu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protoraks</a:t>
            </a:r>
            <a:r>
              <a:rPr lang="en-US" sz="3600" dirty="0">
                <a:latin typeface="Adobe Garamond Pro Bold" panose="02020702060506020403" pitchFamily="18" charset="0"/>
              </a:rPr>
              <a:t>, </a:t>
            </a:r>
            <a:r>
              <a:rPr lang="en-US" sz="3600" dirty="0" err="1">
                <a:latin typeface="Adobe Garamond Pro Bold" panose="02020702060506020403" pitchFamily="18" charset="0"/>
              </a:rPr>
              <a:t>mesotoraks</a:t>
            </a:r>
            <a:r>
              <a:rPr lang="en-US" sz="3600" dirty="0">
                <a:latin typeface="Adobe Garamond Pro Bold" panose="02020702060506020403" pitchFamily="18" charset="0"/>
              </a:rPr>
              <a:t>, </a:t>
            </a:r>
            <a:r>
              <a:rPr lang="en-US" sz="3600" dirty="0" err="1">
                <a:latin typeface="Adobe Garamond Pro Bold" panose="02020702060506020403" pitchFamily="18" charset="0"/>
              </a:rPr>
              <a:t>dan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metatoraks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endParaRPr lang="en-US" sz="3600" dirty="0" smtClean="0">
              <a:latin typeface="Adobe Garamond Pro Bold" panose="02020702060506020403" pitchFamily="18" charset="0"/>
            </a:endParaRPr>
          </a:p>
          <a:p>
            <a:pPr marL="0" lvl="0" indent="0">
              <a:buNone/>
            </a:pPr>
            <a:endParaRPr lang="en-US" sz="3600" dirty="0">
              <a:latin typeface="Adobe Garamond Pro Bold" panose="02020702060506020403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600" dirty="0">
                <a:latin typeface="Adobe Garamond Pro Bold" panose="02020702060506020403" pitchFamily="18" charset="0"/>
              </a:rPr>
              <a:t> </a:t>
            </a:r>
            <a:r>
              <a:rPr lang="en-US" sz="3600" dirty="0" err="1">
                <a:latin typeface="Adobe Garamond Pro Bold" panose="02020702060506020403" pitchFamily="18" charset="0"/>
              </a:rPr>
              <a:t>Bagian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dari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tubuh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serangga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antara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kepala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dan</a:t>
            </a:r>
            <a:r>
              <a:rPr lang="en-US" sz="3600" dirty="0">
                <a:latin typeface="Adobe Garamond Pro Bold" panose="02020702060506020403" pitchFamily="18" charset="0"/>
              </a:rPr>
              <a:t> abdomen </a:t>
            </a:r>
            <a:r>
              <a:rPr lang="en-US" sz="3600" dirty="0" err="1">
                <a:latin typeface="Adobe Garamond Pro Bold" panose="02020702060506020403" pitchFamily="18" charset="0"/>
              </a:rPr>
              <a:t>adalah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u="sng" dirty="0" err="1">
                <a:latin typeface="Adobe Garamond Pro Bold" panose="02020702060506020403" pitchFamily="18" charset="0"/>
                <a:hlinkClick r:id="rId2"/>
              </a:rPr>
              <a:t>thoraks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terdiri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dari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tiga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segmen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atau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ruas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yaitu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protoraks</a:t>
            </a:r>
            <a:r>
              <a:rPr lang="en-US" sz="3600" dirty="0">
                <a:latin typeface="Adobe Garamond Pro Bold" panose="02020702060506020403" pitchFamily="18" charset="0"/>
              </a:rPr>
              <a:t>, </a:t>
            </a:r>
            <a:r>
              <a:rPr lang="en-US" sz="3600" dirty="0" err="1">
                <a:latin typeface="Adobe Garamond Pro Bold" panose="02020702060506020403" pitchFamily="18" charset="0"/>
              </a:rPr>
              <a:t>mesotoraks</a:t>
            </a:r>
            <a:r>
              <a:rPr lang="en-US" sz="3600" dirty="0">
                <a:latin typeface="Adobe Garamond Pro Bold" panose="02020702060506020403" pitchFamily="18" charset="0"/>
              </a:rPr>
              <a:t>, </a:t>
            </a:r>
            <a:r>
              <a:rPr lang="en-US" sz="3600" dirty="0" err="1">
                <a:latin typeface="Adobe Garamond Pro Bold" panose="02020702060506020403" pitchFamily="18" charset="0"/>
              </a:rPr>
              <a:t>dan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err="1">
                <a:latin typeface="Adobe Garamond Pro Bold" panose="02020702060506020403" pitchFamily="18" charset="0"/>
              </a:rPr>
              <a:t>metatoraks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672353"/>
            <a:ext cx="11187953" cy="5196741"/>
          </a:xfrm>
        </p:spPr>
        <p:txBody>
          <a:bodyPr>
            <a:noAutofit/>
          </a:bodyPr>
          <a:lstStyle/>
          <a:p>
            <a:pPr lvl="0"/>
            <a:r>
              <a:rPr lang="en-US" sz="2800" dirty="0" err="1">
                <a:latin typeface="Adobe Garamond Pro Bold" panose="02020702060506020403" pitchFamily="18" charset="0"/>
              </a:rPr>
              <a:t>Ketiga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bagian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toraks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tersebut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memiliki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sepasang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tungkai</a:t>
            </a:r>
            <a:r>
              <a:rPr lang="en-US" sz="2800" dirty="0">
                <a:latin typeface="Adobe Garamond Pro Bold" panose="02020702060506020403" pitchFamily="18" charset="0"/>
              </a:rPr>
              <a:t>, </a:t>
            </a:r>
            <a:r>
              <a:rPr lang="en-US" sz="2800" dirty="0" err="1">
                <a:latin typeface="Adobe Garamond Pro Bold" panose="02020702060506020403" pitchFamily="18" charset="0"/>
              </a:rPr>
              <a:t>sedangkan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mesothoraks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metatoraks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masing-masing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memiliki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sepasang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sayap</a:t>
            </a:r>
            <a:r>
              <a:rPr lang="en-US" sz="2800" dirty="0">
                <a:latin typeface="Adobe Garamond Pro Bold" panose="02020702060506020403" pitchFamily="18" charset="0"/>
              </a:rPr>
              <a:t>. </a:t>
            </a:r>
          </a:p>
          <a:p>
            <a:pPr lvl="0"/>
            <a:r>
              <a:rPr lang="en-US" sz="2800" dirty="0" err="1">
                <a:latin typeface="Adobe Garamond Pro Bold" panose="02020702060506020403" pitchFamily="18" charset="0"/>
              </a:rPr>
              <a:t>Pada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setiap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sisi</a:t>
            </a:r>
            <a:r>
              <a:rPr lang="en-US" sz="2800" dirty="0">
                <a:latin typeface="Adobe Garamond Pro Bold" panose="02020702060506020403" pitchFamily="18" charset="0"/>
              </a:rPr>
              <a:t>  </a:t>
            </a:r>
            <a:r>
              <a:rPr lang="en-US" sz="2800" dirty="0" err="1">
                <a:latin typeface="Adobe Garamond Pro Bold" panose="02020702060506020403" pitchFamily="18" charset="0"/>
              </a:rPr>
              <a:t>mesotoraks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metathoraks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terdapat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sebuah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spirakel</a:t>
            </a:r>
            <a:r>
              <a:rPr lang="en-US" sz="2800" dirty="0">
                <a:latin typeface="Adobe Garamond Pro Bold" panose="02020702060506020403" pitchFamily="18" charset="0"/>
              </a:rPr>
              <a:t>. </a:t>
            </a:r>
          </a:p>
          <a:p>
            <a:pPr lvl="0"/>
            <a:r>
              <a:rPr lang="en-US" sz="2800" dirty="0" err="1">
                <a:latin typeface="Adobe Garamond Pro Bold" panose="02020702060506020403" pitchFamily="18" charset="0"/>
              </a:rPr>
              <a:t>Protoraks</a:t>
            </a:r>
            <a:r>
              <a:rPr lang="en-US" sz="2800" dirty="0">
                <a:latin typeface="Adobe Garamond Pro Bold" panose="02020702060506020403" pitchFamily="18" charset="0"/>
              </a:rPr>
              <a:t>, </a:t>
            </a:r>
            <a:r>
              <a:rPr lang="en-US" sz="2800" dirty="0" err="1">
                <a:latin typeface="Adobe Garamond Pro Bold" panose="02020702060506020403" pitchFamily="18" charset="0"/>
              </a:rPr>
              <a:t>mesotoraks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metatoraks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masing-masing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bagian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atasnya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terdiri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dari</a:t>
            </a:r>
            <a:r>
              <a:rPr lang="en-US" sz="2800" dirty="0">
                <a:latin typeface="Adobe Garamond Pro Bold" panose="02020702060506020403" pitchFamily="18" charset="0"/>
              </a:rPr>
              <a:t> notum </a:t>
            </a:r>
            <a:r>
              <a:rPr lang="en-US" sz="2800" dirty="0" err="1">
                <a:latin typeface="Adobe Garamond Pro Bold" panose="02020702060506020403" pitchFamily="18" charset="0"/>
              </a:rPr>
              <a:t>dan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bagian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bawahnya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disebut</a:t>
            </a:r>
            <a:r>
              <a:rPr lang="en-US" sz="2800" dirty="0">
                <a:latin typeface="Adobe Garamond Pro Bold" panose="02020702060506020403" pitchFamily="18" charset="0"/>
              </a:rPr>
              <a:t> sternum. </a:t>
            </a:r>
          </a:p>
          <a:p>
            <a:pPr lvl="0"/>
            <a:r>
              <a:rPr lang="en-US" sz="2800" dirty="0">
                <a:latin typeface="Adobe Garamond Pro Bold" panose="02020702060506020403" pitchFamily="18" charset="0"/>
              </a:rPr>
              <a:t>Notum </a:t>
            </a:r>
            <a:r>
              <a:rPr lang="en-US" sz="2800" dirty="0" err="1">
                <a:latin typeface="Adobe Garamond Pro Bold" panose="02020702060506020403" pitchFamily="18" charset="0"/>
              </a:rPr>
              <a:t>untuk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prothoraks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disebut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pronotum</a:t>
            </a:r>
            <a:r>
              <a:rPr lang="en-US" sz="2800" dirty="0">
                <a:latin typeface="Adobe Garamond Pro Bold" panose="02020702060506020403" pitchFamily="18" charset="0"/>
              </a:rPr>
              <a:t>, </a:t>
            </a:r>
            <a:r>
              <a:rPr lang="en-US" sz="2800" dirty="0" err="1">
                <a:latin typeface="Adobe Garamond Pro Bold" panose="02020702060506020403" pitchFamily="18" charset="0"/>
              </a:rPr>
              <a:t>dan</a:t>
            </a:r>
            <a:r>
              <a:rPr lang="en-US" sz="2800" dirty="0">
                <a:latin typeface="Adobe Garamond Pro Bold" panose="02020702060506020403" pitchFamily="18" charset="0"/>
              </a:rPr>
              <a:t> notum </a:t>
            </a:r>
            <a:r>
              <a:rPr lang="en-US" sz="2800" dirty="0" err="1">
                <a:latin typeface="Adobe Garamond Pro Bold" panose="02020702060506020403" pitchFamily="18" charset="0"/>
              </a:rPr>
              <a:t>untuk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mesothoraks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metathoraks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masing-masing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disebut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mesonotum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metanotum</a:t>
            </a:r>
            <a:r>
              <a:rPr lang="en-US" sz="2800" dirty="0">
                <a:latin typeface="Adobe Garamond Pro Bold" panose="02020702060506020403" pitchFamily="18" charset="0"/>
              </a:rPr>
              <a:t>. </a:t>
            </a:r>
          </a:p>
          <a:p>
            <a:pPr lvl="0"/>
            <a:r>
              <a:rPr lang="nb-NO" sz="2800" dirty="0">
                <a:latin typeface="Adobe Garamond Pro Bold" panose="02020702060506020403" pitchFamily="18" charset="0"/>
              </a:rPr>
              <a:t>Pronotum terbagi lagi atas preskutum, skutum, skutelum dan postkutelum, mesonotum dan metanotum masing-masing terbagi atas epimeron dan episternum.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0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363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SAYAP</a:t>
            </a:r>
            <a:endParaRPr lang="en-US" dirty="0">
              <a:solidFill>
                <a:srgbClr val="0070C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err="1">
                <a:latin typeface="Adobe Garamond Pro Bold" panose="02020702060506020403" pitchFamily="18" charset="0"/>
              </a:rPr>
              <a:t>Serangga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dapat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diklasifikasikan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menjadi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dua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kelompok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berdasarkan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kepemilikan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sayap</a:t>
            </a:r>
            <a:r>
              <a:rPr lang="en-US" sz="2800" dirty="0">
                <a:latin typeface="Adobe Garamond Pro Bold" panose="02020702060506020403" pitchFamily="18" charset="0"/>
              </a:rPr>
              <a:t>, </a:t>
            </a:r>
            <a:r>
              <a:rPr lang="en-US" sz="2800" dirty="0" err="1">
                <a:latin typeface="Adobe Garamond Pro Bold" panose="02020702060506020403" pitchFamily="18" charset="0"/>
              </a:rPr>
              <a:t>yaitu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kelompok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serangga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bersayap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i="1" dirty="0">
                <a:latin typeface="Adobe Garamond Pro Bold" panose="02020702060506020403" pitchFamily="18" charset="0"/>
              </a:rPr>
              <a:t>(</a:t>
            </a:r>
            <a:r>
              <a:rPr lang="en-US" sz="2800" i="1" dirty="0" err="1">
                <a:latin typeface="Adobe Garamond Pro Bold" panose="02020702060506020403" pitchFamily="18" charset="0"/>
              </a:rPr>
              <a:t>Pterygota</a:t>
            </a:r>
            <a:r>
              <a:rPr lang="en-US" sz="2800" i="1" dirty="0">
                <a:latin typeface="Adobe Garamond Pro Bold" panose="02020702060506020403" pitchFamily="18" charset="0"/>
              </a:rPr>
              <a:t>)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kelompok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serangga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tidak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bersayap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i="1" dirty="0">
                <a:latin typeface="Adobe Garamond Pro Bold" panose="02020702060506020403" pitchFamily="18" charset="0"/>
              </a:rPr>
              <a:t>(</a:t>
            </a:r>
            <a:r>
              <a:rPr lang="en-US" sz="2800" i="1" dirty="0" err="1">
                <a:latin typeface="Adobe Garamond Pro Bold" panose="02020702060506020403" pitchFamily="18" charset="0"/>
              </a:rPr>
              <a:t>Apterygota</a:t>
            </a:r>
            <a:r>
              <a:rPr lang="en-US" sz="2800" i="1" dirty="0">
                <a:latin typeface="Adobe Garamond Pro Bold" panose="02020702060506020403" pitchFamily="18" charset="0"/>
              </a:rPr>
              <a:t>)</a:t>
            </a:r>
            <a:r>
              <a:rPr lang="en-US" sz="2800" dirty="0">
                <a:latin typeface="Adobe Garamond Pro Bold" panose="02020702060506020403" pitchFamily="18" charset="0"/>
              </a:rPr>
              <a:t>. </a:t>
            </a:r>
          </a:p>
          <a:p>
            <a:pPr lvl="0"/>
            <a:r>
              <a:rPr lang="en-US" sz="2800" u="sng" dirty="0" err="1">
                <a:latin typeface="Adobe Garamond Pro Bold" panose="02020702060506020403" pitchFamily="18" charset="0"/>
                <a:hlinkClick r:id="rId2"/>
              </a:rPr>
              <a:t>Sayap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merupakan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tonjolan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integumen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dari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bagian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mesopleuron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dan</a:t>
            </a:r>
            <a:r>
              <a:rPr lang="en-US" sz="2800" dirty="0">
                <a:latin typeface="Adobe Garamond Pro Bold" panose="02020702060506020403" pitchFamily="18" charset="0"/>
              </a:rPr>
              <a:t> </a:t>
            </a:r>
            <a:r>
              <a:rPr lang="en-US" sz="2800" dirty="0" err="1">
                <a:latin typeface="Adobe Garamond Pro Bold" panose="02020702060506020403" pitchFamily="18" charset="0"/>
              </a:rPr>
              <a:t>metapleuron</a:t>
            </a:r>
            <a:r>
              <a:rPr lang="en-US" sz="2800" dirty="0">
                <a:latin typeface="Adobe Garamond Pro Bold" panose="02020702060506020403" pitchFamily="18" charset="0"/>
              </a:rPr>
              <a:t>. </a:t>
            </a:r>
          </a:p>
        </p:txBody>
      </p:sp>
      <p:pic>
        <p:nvPicPr>
          <p:cNvPr id="5122" name="Picture 2" descr="jenis say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84294"/>
            <a:ext cx="3891579" cy="36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6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3635" y="1845735"/>
            <a:ext cx="6078071" cy="40233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500" dirty="0" err="1">
                <a:latin typeface="Adobe Garamond Pro Bold" panose="02020702060506020403" pitchFamily="18" charset="0"/>
              </a:rPr>
              <a:t>Sayap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diperkuat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oleh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satu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deretan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rangka-rangka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sayap</a:t>
            </a:r>
            <a:r>
              <a:rPr lang="en-US" sz="3500" dirty="0">
                <a:latin typeface="Adobe Garamond Pro Bold" panose="02020702060506020403" pitchFamily="18" charset="0"/>
              </a:rPr>
              <a:t> yang </a:t>
            </a:r>
            <a:r>
              <a:rPr lang="en-US" sz="3500" dirty="0" err="1">
                <a:latin typeface="Adobe Garamond Pro Bold" panose="02020702060506020403" pitchFamily="18" charset="0"/>
              </a:rPr>
              <a:t>bersklerotisasi</a:t>
            </a:r>
            <a:r>
              <a:rPr lang="en-US" sz="3500" dirty="0">
                <a:latin typeface="Adobe Garamond Pro Bold" panose="02020702060506020403" pitchFamily="18" charset="0"/>
              </a:rPr>
              <a:t>, yang </a:t>
            </a:r>
            <a:r>
              <a:rPr lang="en-US" sz="3500" dirty="0" err="1">
                <a:latin typeface="Adobe Garamond Pro Bold" panose="02020702060506020403" pitchFamily="18" charset="0"/>
              </a:rPr>
              <a:t>mengandung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syaraf</a:t>
            </a:r>
            <a:r>
              <a:rPr lang="en-US" sz="3500" dirty="0">
                <a:latin typeface="Adobe Garamond Pro Bold" panose="02020702060506020403" pitchFamily="18" charset="0"/>
              </a:rPr>
              <a:t>, </a:t>
            </a:r>
            <a:r>
              <a:rPr lang="en-US" sz="3500" dirty="0" err="1">
                <a:latin typeface="Adobe Garamond Pro Bold" panose="02020702060506020403" pitchFamily="18" charset="0"/>
              </a:rPr>
              <a:t>trakea</a:t>
            </a:r>
            <a:r>
              <a:rPr lang="en-US" sz="3500" dirty="0">
                <a:latin typeface="Adobe Garamond Pro Bold" panose="02020702060506020403" pitchFamily="18" charset="0"/>
              </a:rPr>
              <a:t>, </a:t>
            </a:r>
            <a:r>
              <a:rPr lang="en-US" sz="3500" dirty="0" err="1">
                <a:latin typeface="Adobe Garamond Pro Bold" panose="02020702060506020403" pitchFamily="18" charset="0"/>
              </a:rPr>
              <a:t>dan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hemolimf</a:t>
            </a:r>
            <a:r>
              <a:rPr lang="en-US" sz="3500" dirty="0">
                <a:latin typeface="Adobe Garamond Pro Bold" panose="02020702060506020403" pitchFamily="18" charset="0"/>
              </a:rPr>
              <a:t>. </a:t>
            </a:r>
          </a:p>
          <a:p>
            <a:pPr lvl="0"/>
            <a:r>
              <a:rPr lang="en-US" sz="3500" dirty="0" err="1">
                <a:latin typeface="Adobe Garamond Pro Bold" panose="02020702060506020403" pitchFamily="18" charset="0"/>
              </a:rPr>
              <a:t>Permukaan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atas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dan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bawah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sayap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terbuat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dari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bahan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kitin</a:t>
            </a:r>
            <a:r>
              <a:rPr lang="en-US" sz="3500" dirty="0">
                <a:latin typeface="Adobe Garamond Pro Bold" panose="02020702060506020403" pitchFamily="18" charset="0"/>
              </a:rPr>
              <a:t> tipis.  </a:t>
            </a:r>
          </a:p>
          <a:p>
            <a:pPr lvl="0"/>
            <a:r>
              <a:rPr lang="en-US" sz="3500" u="sng" dirty="0" err="1">
                <a:latin typeface="Adobe Garamond Pro Bold" panose="02020702060506020403" pitchFamily="18" charset="0"/>
                <a:hlinkClick r:id="rId2"/>
              </a:rPr>
              <a:t>Bagian</a:t>
            </a:r>
            <a:r>
              <a:rPr lang="en-US" sz="3500" u="sng" dirty="0">
                <a:latin typeface="Adobe Garamond Pro Bold" panose="02020702060506020403" pitchFamily="18" charset="0"/>
                <a:hlinkClick r:id="rId2"/>
              </a:rPr>
              <a:t> </a:t>
            </a:r>
            <a:r>
              <a:rPr lang="en-US" sz="3500" u="sng" dirty="0" err="1">
                <a:latin typeface="Adobe Garamond Pro Bold" panose="02020702060506020403" pitchFamily="18" charset="0"/>
                <a:hlinkClick r:id="rId2"/>
              </a:rPr>
              <a:t>tertentu</a:t>
            </a:r>
            <a:r>
              <a:rPr lang="en-US" sz="3500" u="sng" dirty="0">
                <a:latin typeface="Adobe Garamond Pro Bold" panose="02020702060506020403" pitchFamily="18" charset="0"/>
                <a:hlinkClick r:id="rId2"/>
              </a:rPr>
              <a:t> </a:t>
            </a:r>
            <a:r>
              <a:rPr lang="en-US" sz="3500" u="sng" dirty="0" err="1">
                <a:latin typeface="Adobe Garamond Pro Bold" panose="02020702060506020403" pitchFamily="18" charset="0"/>
                <a:hlinkClick r:id="rId2"/>
              </a:rPr>
              <a:t>dari</a:t>
            </a:r>
            <a:r>
              <a:rPr lang="en-US" sz="3500" u="sng" dirty="0">
                <a:latin typeface="Adobe Garamond Pro Bold" panose="02020702060506020403" pitchFamily="18" charset="0"/>
                <a:hlinkClick r:id="rId2"/>
              </a:rPr>
              <a:t> </a:t>
            </a:r>
            <a:r>
              <a:rPr lang="en-US" sz="3500" u="sng" dirty="0" err="1">
                <a:latin typeface="Adobe Garamond Pro Bold" panose="02020702060506020403" pitchFamily="18" charset="0"/>
                <a:hlinkClick r:id="rId2"/>
              </a:rPr>
              <a:t>sayap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tampak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seperti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garis-garis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tebal</a:t>
            </a:r>
            <a:r>
              <a:rPr lang="en-US" sz="3500" dirty="0">
                <a:latin typeface="Adobe Garamond Pro Bold" panose="02020702060506020403" pitchFamily="18" charset="0"/>
              </a:rPr>
              <a:t> yang </a:t>
            </a:r>
            <a:r>
              <a:rPr lang="en-US" sz="3500" dirty="0" err="1">
                <a:latin typeface="Adobe Garamond Pro Bold" panose="02020702060506020403" pitchFamily="18" charset="0"/>
              </a:rPr>
              <a:t>disebut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pembuluh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sayap</a:t>
            </a:r>
            <a:r>
              <a:rPr lang="en-US" sz="3500" dirty="0">
                <a:latin typeface="Adobe Garamond Pro Bold" panose="02020702060506020403" pitchFamily="18" charset="0"/>
              </a:rPr>
              <a:t>.  </a:t>
            </a:r>
            <a:r>
              <a:rPr lang="en-US" sz="3500" dirty="0" err="1">
                <a:latin typeface="Adobe Garamond Pro Bold" panose="02020702060506020403" pitchFamily="18" charset="0"/>
              </a:rPr>
              <a:t>Bagian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sayap</a:t>
            </a:r>
            <a:r>
              <a:rPr lang="en-US" sz="3500" dirty="0">
                <a:latin typeface="Adobe Garamond Pro Bold" panose="02020702060506020403" pitchFamily="18" charset="0"/>
              </a:rPr>
              <a:t> yang </a:t>
            </a:r>
            <a:r>
              <a:rPr lang="en-US" sz="3500" dirty="0" err="1">
                <a:latin typeface="Adobe Garamond Pro Bold" panose="02020702060506020403" pitchFamily="18" charset="0"/>
              </a:rPr>
              <a:t>dikelilingi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oleh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pembuluh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sayap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disebut</a:t>
            </a:r>
            <a:r>
              <a:rPr lang="en-US" sz="3500" dirty="0">
                <a:latin typeface="Adobe Garamond Pro Bold" panose="02020702060506020403" pitchFamily="18" charset="0"/>
              </a:rPr>
              <a:t> sel.</a:t>
            </a:r>
          </a:p>
          <a:p>
            <a:r>
              <a:rPr lang="en-US" dirty="0"/>
              <a:t> </a:t>
            </a:r>
          </a:p>
        </p:txBody>
      </p:sp>
      <p:pic>
        <p:nvPicPr>
          <p:cNvPr id="6146" name="Picture 2" descr="bagian say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4" y="1845735"/>
            <a:ext cx="4760258" cy="373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Flesh fly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House fly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7" name="Picture 3" descr="fleshf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70" y="2582863"/>
            <a:ext cx="328689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ousefl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28" y="2582863"/>
            <a:ext cx="2625344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08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465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Tungkai-Tungkai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Thoraks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495" y="1845734"/>
            <a:ext cx="5257800" cy="402336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 err="1" smtClean="0">
                <a:latin typeface="Adobe Garamond Pro Bold" panose="02020702060506020403" pitchFamily="18" charset="0"/>
              </a:rPr>
              <a:t>Tungkai</a:t>
            </a:r>
            <a:r>
              <a:rPr lang="en-US" sz="3200" dirty="0" smtClean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serangga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terdapat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pada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prototaks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mesatoraks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metatoraks</a:t>
            </a:r>
            <a:r>
              <a:rPr lang="en-US" sz="3200" dirty="0">
                <a:latin typeface="Adobe Garamond Pro Bold" panose="02020702060506020403" pitchFamily="18" charset="0"/>
              </a:rPr>
              <a:t> yang </a:t>
            </a:r>
            <a:r>
              <a:rPr lang="en-US" sz="3200" dirty="0" err="1">
                <a:latin typeface="Adobe Garamond Pro Bold" panose="02020702060506020403" pitchFamily="18" charset="0"/>
              </a:rPr>
              <a:t>masing-masing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disebut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tungkai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depan</a:t>
            </a:r>
            <a:r>
              <a:rPr lang="en-US" sz="3200" dirty="0">
                <a:latin typeface="Adobe Garamond Pro Bold" panose="02020702060506020403" pitchFamily="18" charset="0"/>
              </a:rPr>
              <a:t>, </a:t>
            </a:r>
            <a:r>
              <a:rPr lang="en-US" sz="3200" dirty="0" err="1">
                <a:latin typeface="Adobe Garamond Pro Bold" panose="02020702060506020403" pitchFamily="18" charset="0"/>
              </a:rPr>
              <a:t>tungkai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tengah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dan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tungkai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belakang</a:t>
            </a:r>
            <a:r>
              <a:rPr lang="en-US" sz="3200" dirty="0">
                <a:latin typeface="Adobe Garamond Pro Bold" panose="02020702060506020403" pitchFamily="18" charset="0"/>
              </a:rPr>
              <a:t>.  </a:t>
            </a:r>
            <a:endParaRPr lang="en-US" sz="3200" dirty="0" smtClean="0">
              <a:latin typeface="Adobe Garamond Pro Bold" panose="02020702060506020403" pitchFamily="18" charset="0"/>
            </a:endParaRPr>
          </a:p>
          <a:p>
            <a:pPr lvl="0"/>
            <a:endParaRPr lang="en-US" sz="3200" dirty="0">
              <a:latin typeface="Adobe Garamond Pro Bold" panose="02020702060506020403" pitchFamily="18" charset="0"/>
            </a:endParaRPr>
          </a:p>
          <a:p>
            <a:r>
              <a:rPr lang="en-US" sz="3200" u="sng" dirty="0" err="1">
                <a:latin typeface="Adobe Garamond Pro Bold" panose="02020702060506020403" pitchFamily="18" charset="0"/>
                <a:hlinkClick r:id="rId2"/>
              </a:rPr>
              <a:t>Tungkai</a:t>
            </a:r>
            <a:r>
              <a:rPr lang="en-US" sz="3200" u="sng" dirty="0">
                <a:latin typeface="Adobe Garamond Pro Bold" panose="02020702060506020403" pitchFamily="18" charset="0"/>
                <a:hlinkClick r:id="rId2"/>
              </a:rPr>
              <a:t> </a:t>
            </a:r>
            <a:r>
              <a:rPr lang="en-US" sz="3200" u="sng" dirty="0" err="1">
                <a:latin typeface="Adobe Garamond Pro Bold" panose="02020702060506020403" pitchFamily="18" charset="0"/>
                <a:hlinkClick r:id="rId2"/>
              </a:rPr>
              <a:t>serangga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terdiri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dari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enam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ruas</a:t>
            </a:r>
            <a:r>
              <a:rPr lang="en-US" sz="3200" dirty="0">
                <a:latin typeface="Adobe Garamond Pro Bold" panose="02020702060506020403" pitchFamily="18" charset="0"/>
              </a:rPr>
              <a:t> yang </a:t>
            </a:r>
            <a:r>
              <a:rPr lang="en-US" sz="3200" dirty="0" err="1">
                <a:latin typeface="Adobe Garamond Pro Bold" panose="02020702060506020403" pitchFamily="18" charset="0"/>
              </a:rPr>
              <a:t>terdiri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err="1">
                <a:latin typeface="Adobe Garamond Pro Bold" panose="02020702060506020403" pitchFamily="18" charset="0"/>
              </a:rPr>
              <a:t>dari</a:t>
            </a:r>
            <a:r>
              <a:rPr lang="en-US" sz="3200" dirty="0">
                <a:latin typeface="Adobe Garamond Pro Bold" panose="02020702060506020403" pitchFamily="18" charset="0"/>
              </a:rPr>
              <a:t> : </a:t>
            </a:r>
          </a:p>
          <a:p>
            <a:pPr lvl="0"/>
            <a:endParaRPr lang="en-US" dirty="0"/>
          </a:p>
        </p:txBody>
      </p:sp>
      <p:pic>
        <p:nvPicPr>
          <p:cNvPr id="7170" name="Picture 2" descr="bagian tungk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80" y="2667281"/>
            <a:ext cx="25812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bagian tungk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29" y="2017059"/>
            <a:ext cx="4679577" cy="385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8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071" y="228600"/>
            <a:ext cx="6360458" cy="5640494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dobe Garamond Pro Bold" panose="02020702060506020403" pitchFamily="18" charset="0"/>
              </a:rPr>
              <a:t>a.Koksa</a:t>
            </a:r>
            <a:r>
              <a:rPr lang="en-US" sz="2400" dirty="0">
                <a:latin typeface="Adobe Garamond Pro Bold" panose="02020702060506020403" pitchFamily="18" charset="0"/>
              </a:rPr>
              <a:t>, yang </a:t>
            </a:r>
            <a:r>
              <a:rPr lang="en-US" sz="2400" dirty="0" err="1">
                <a:latin typeface="Adobe Garamond Pro Bold" panose="02020702060506020403" pitchFamily="18" charset="0"/>
              </a:rPr>
              <a:t>merupakan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bagian</a:t>
            </a:r>
            <a:r>
              <a:rPr lang="en-US" sz="2400" dirty="0">
                <a:latin typeface="Adobe Garamond Pro Bold" panose="02020702060506020403" pitchFamily="18" charset="0"/>
              </a:rPr>
              <a:t> yang </a:t>
            </a:r>
            <a:r>
              <a:rPr lang="en-US" sz="2400" dirty="0" err="1">
                <a:latin typeface="Adobe Garamond Pro Bold" panose="02020702060506020403" pitchFamily="18" charset="0"/>
              </a:rPr>
              <a:t>melekat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langsung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pada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thoraks</a:t>
            </a:r>
            <a:endParaRPr lang="en-US" sz="2400" dirty="0">
              <a:latin typeface="Adobe Garamond Pro Bold" panose="02020702060506020403" pitchFamily="18" charset="0"/>
            </a:endParaRPr>
          </a:p>
          <a:p>
            <a:r>
              <a:rPr lang="en-US" sz="2400" dirty="0">
                <a:latin typeface="Adobe Garamond Pro Bold" panose="02020702060506020403" pitchFamily="18" charset="0"/>
              </a:rPr>
              <a:t>b.  </a:t>
            </a:r>
            <a:r>
              <a:rPr lang="en-US" sz="2400" dirty="0" err="1">
                <a:latin typeface="Adobe Garamond Pro Bold" panose="02020702060506020403" pitchFamily="18" charset="0"/>
              </a:rPr>
              <a:t>Trokanter</a:t>
            </a:r>
            <a:r>
              <a:rPr lang="en-US" sz="2400" dirty="0">
                <a:latin typeface="Adobe Garamond Pro Bold" panose="02020702060506020403" pitchFamily="18" charset="0"/>
              </a:rPr>
              <a:t>, </a:t>
            </a:r>
            <a:r>
              <a:rPr lang="en-US" sz="2400" dirty="0" err="1">
                <a:latin typeface="Adobe Garamond Pro Bold" panose="02020702060506020403" pitchFamily="18" charset="0"/>
              </a:rPr>
              <a:t>bagian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kedua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dari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ruas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tungkai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berukuran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lebih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pendek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dari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pada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koksa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dan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sebagian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bersatu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dengan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ruas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ketiga</a:t>
            </a:r>
            <a:endParaRPr lang="en-US" sz="2400" dirty="0">
              <a:latin typeface="Adobe Garamond Pro Bold" panose="02020702060506020403" pitchFamily="18" charset="0"/>
            </a:endParaRPr>
          </a:p>
          <a:p>
            <a:r>
              <a:rPr lang="en-US" sz="2400" dirty="0">
                <a:latin typeface="Adobe Garamond Pro Bold" panose="02020702060506020403" pitchFamily="18" charset="0"/>
              </a:rPr>
              <a:t>c.  Femur, </a:t>
            </a:r>
            <a:r>
              <a:rPr lang="en-US" sz="2400" dirty="0" err="1">
                <a:latin typeface="Adobe Garamond Pro Bold" panose="02020702060506020403" pitchFamily="18" charset="0"/>
              </a:rPr>
              <a:t>merupakan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ruas</a:t>
            </a:r>
            <a:r>
              <a:rPr lang="en-US" sz="2400" dirty="0">
                <a:latin typeface="Adobe Garamond Pro Bold" panose="02020702060506020403" pitchFamily="18" charset="0"/>
              </a:rPr>
              <a:t> yang </a:t>
            </a:r>
            <a:r>
              <a:rPr lang="en-US" sz="2400" dirty="0" err="1">
                <a:latin typeface="Adobe Garamond Pro Bold" panose="02020702060506020403" pitchFamily="18" charset="0"/>
              </a:rPr>
              <a:t>terbesar</a:t>
            </a:r>
            <a:endParaRPr lang="en-US" sz="2400" dirty="0">
              <a:latin typeface="Adobe Garamond Pro Bold" panose="02020702060506020403" pitchFamily="18" charset="0"/>
            </a:endParaRPr>
          </a:p>
          <a:p>
            <a:r>
              <a:rPr lang="en-US" sz="2400" dirty="0">
                <a:latin typeface="Adobe Garamond Pro Bold" panose="02020702060506020403" pitchFamily="18" charset="0"/>
              </a:rPr>
              <a:t>d.  Tibia, </a:t>
            </a:r>
            <a:r>
              <a:rPr lang="en-US" sz="2400" dirty="0" err="1">
                <a:latin typeface="Adobe Garamond Pro Bold" panose="02020702060506020403" pitchFamily="18" charset="0"/>
              </a:rPr>
              <a:t>ukurannya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lebih</a:t>
            </a:r>
            <a:r>
              <a:rPr lang="en-US" sz="2400" dirty="0">
                <a:latin typeface="Adobe Garamond Pro Bold" panose="02020702060506020403" pitchFamily="18" charset="0"/>
              </a:rPr>
              <a:t> ramping </a:t>
            </a:r>
            <a:r>
              <a:rPr lang="en-US" sz="2400" dirty="0" err="1">
                <a:latin typeface="Adobe Garamond Pro Bold" panose="02020702060506020403" pitchFamily="18" charset="0"/>
              </a:rPr>
              <a:t>tetapi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hampir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sama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panjang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dengan</a:t>
            </a:r>
            <a:r>
              <a:rPr lang="en-US" sz="2400" dirty="0">
                <a:latin typeface="Adobe Garamond Pro Bold" panose="02020702060506020403" pitchFamily="18" charset="0"/>
              </a:rPr>
              <a:t> femur </a:t>
            </a:r>
            <a:r>
              <a:rPr lang="en-US" sz="2400" dirty="0" err="1">
                <a:latin typeface="Adobe Garamond Pro Bold" panose="02020702060506020403" pitchFamily="18" charset="0"/>
              </a:rPr>
              <a:t>pada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bagian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ujung</a:t>
            </a:r>
            <a:r>
              <a:rPr lang="en-US" sz="2400" dirty="0">
                <a:latin typeface="Adobe Garamond Pro Bold" panose="02020702060506020403" pitchFamily="18" charset="0"/>
              </a:rPr>
              <a:t> tibia </a:t>
            </a:r>
            <a:r>
              <a:rPr lang="en-US" sz="2400" dirty="0" err="1">
                <a:latin typeface="Adobe Garamond Pro Bold" panose="02020702060506020403" pitchFamily="18" charset="0"/>
              </a:rPr>
              <a:t>biasanya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terdapat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duri-duri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atau</a:t>
            </a:r>
            <a:r>
              <a:rPr lang="en-US" sz="2400" dirty="0"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latin typeface="Adobe Garamond Pro Bold" panose="02020702060506020403" pitchFamily="18" charset="0"/>
              </a:rPr>
              <a:t>taji</a:t>
            </a:r>
            <a:endParaRPr lang="en-US" sz="2400" dirty="0">
              <a:latin typeface="Adobe Garamond Pro Bold" panose="02020702060506020403" pitchFamily="18" charset="0"/>
            </a:endParaRPr>
          </a:p>
          <a:p>
            <a:r>
              <a:rPr lang="it-IT" sz="2400" dirty="0">
                <a:latin typeface="Adobe Garamond Pro Bold" panose="02020702060506020403" pitchFamily="18" charset="0"/>
              </a:rPr>
              <a:t>e.  Tarsus, terdiri dari 1-5 ruas </a:t>
            </a:r>
            <a:endParaRPr lang="en-US" sz="2400" dirty="0">
              <a:latin typeface="Adobe Garamond Pro Bold" panose="02020702060506020403" pitchFamily="18" charset="0"/>
            </a:endParaRPr>
          </a:p>
          <a:p>
            <a:r>
              <a:rPr lang="it-IT" sz="2400" dirty="0">
                <a:latin typeface="Adobe Garamond Pro Bold" panose="02020702060506020403" pitchFamily="18" charset="0"/>
              </a:rPr>
              <a:t>f.    Pretarsus, ruas terakhir dari tungkai, terdiri dari sepasang kuku tarsus dan diantaranya terdapat struktur seperti bantalan yang disebut arolium</a:t>
            </a:r>
            <a:endParaRPr lang="en-US" sz="2400" dirty="0">
              <a:latin typeface="Adobe Garamond Pro Bold" panose="02020702060506020403" pitchFamily="18" charset="0"/>
            </a:endParaRPr>
          </a:p>
        </p:txBody>
      </p:sp>
      <p:pic>
        <p:nvPicPr>
          <p:cNvPr id="5" name="Picture 3" descr="bagian tungka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59" y="228600"/>
            <a:ext cx="5257800" cy="535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enis tungkai"/>
          <p:cNvPicPr>
            <a:picLocks noChangeAspect="1" noChangeArrowheads="1"/>
          </p:cNvPicPr>
          <p:nvPr/>
        </p:nvPicPr>
        <p:blipFill>
          <a:blip r:embed="rId2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13" y="242047"/>
            <a:ext cx="10125634" cy="58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3894" y="189541"/>
            <a:ext cx="11506753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Saltatorial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Tungkai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belakang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belalalng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meloncat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bentuk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femur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tungkai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belakang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besar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bila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dibandingkan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femur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tungkai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depan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tungkai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tengah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 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Valanga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nigricornis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belalang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Garamond Pro Bold" panose="020207020605060204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  Raptorial 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Tungkai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depan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menangkap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memegang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mangsa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ukurannya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besar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bila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dibandingkan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tungkai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lainnya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Stagmomantis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carolina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belalang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sembah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Garamond Pro Bold" panose="020207020605060204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3. 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Kursorial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Tungkai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berjalan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cepat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berlari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Periplaneta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australasiae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kecoa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Garamond Pro Bold" panose="020207020605060204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  Fosorial :  Tungkai depan berubah bentuk sebagai alat penggali tanah.  Contoh : </a:t>
            </a:r>
            <a:r>
              <a:rPr kumimoji="0" lang="sv-S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Gryllotalpa africana</a:t>
            </a:r>
            <a:r>
              <a:rPr kumimoji="0" 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(orong-orong)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Garamond Pro Bold" panose="020207020605060204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  Natatorial : Tungkai jenis ini terdapat pada serangga air yang berfungsi untuk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Garamond Pro Bold" panose="020207020605060204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46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SERANGGA BAGI KEPENTINGAN MANUSIA</a:t>
            </a:r>
            <a:endParaRPr lang="en-US" sz="3600" b="1" dirty="0">
              <a:solidFill>
                <a:srgbClr val="0070C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905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810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SERANGGA YANG MENGUNTUNGKAN</a:t>
            </a:r>
            <a:endParaRPr lang="en-US" sz="4000" b="1" dirty="0">
              <a:solidFill>
                <a:srgbClr val="0070C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9140"/>
            <a:ext cx="10058400" cy="399995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1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086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SERANGGA YANG MERUGIKAN</a:t>
            </a:r>
            <a:endParaRPr lang="en-US" sz="3600" dirty="0">
              <a:solidFill>
                <a:srgbClr val="0070C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9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052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SERANGGA DAN PENGENDAALIAN HAMA TERPADU</a:t>
            </a:r>
            <a:endParaRPr lang="en-US" sz="3200" b="1" dirty="0">
              <a:solidFill>
                <a:srgbClr val="0070C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9" y="169067"/>
            <a:ext cx="10058400" cy="94704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PENGENDALIAN HAYATI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SERANGGA Predator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Hide beetle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dobe Garamond Pro Bold" panose="02020702060506020403" pitchFamily="18" charset="0"/>
              </a:rPr>
              <a:t>Hister</a:t>
            </a:r>
            <a:r>
              <a:rPr lang="en-US" sz="3600" dirty="0" smtClean="0">
                <a:latin typeface="Adobe Garamond Pro Bold" panose="02020702060506020403" pitchFamily="18" charset="0"/>
              </a:rPr>
              <a:t> beetle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7" name="Picture 3" descr="hide_beet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94" y="2665412"/>
            <a:ext cx="2918011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ister_beet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35" y="2665412"/>
            <a:ext cx="2421965" cy="323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68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SERANGGA PARASITOID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Parasitoid: </a:t>
            </a:r>
            <a:r>
              <a:rPr lang="en-US" sz="2400" dirty="0" err="1"/>
              <a:t>binatang</a:t>
            </a:r>
            <a:r>
              <a:rPr lang="en-US" sz="2400" dirty="0"/>
              <a:t> yang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daur</a:t>
            </a:r>
            <a:r>
              <a:rPr lang="en-US" sz="2400" dirty="0"/>
              <a:t> </a:t>
            </a:r>
            <a:r>
              <a:rPr lang="en-US" sz="2400" dirty="0" err="1"/>
              <a:t>hidupnya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di 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binatang</a:t>
            </a:r>
            <a:r>
              <a:rPr lang="en-US" sz="2400" dirty="0"/>
              <a:t> lain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daripadanya</a:t>
            </a:r>
            <a:r>
              <a:rPr lang="en-US" sz="2400" dirty="0"/>
              <a:t>. </a:t>
            </a:r>
          </a:p>
          <a:p>
            <a:pPr>
              <a:lnSpc>
                <a:spcPct val="80000"/>
              </a:lnSpc>
            </a:pPr>
            <a:r>
              <a:rPr lang="fr-FR" sz="2400" dirty="0"/>
              <a:t>Proses </a:t>
            </a:r>
            <a:r>
              <a:rPr lang="fr-FR" sz="2400" dirty="0" err="1"/>
              <a:t>parasitoid</a:t>
            </a:r>
            <a:r>
              <a:rPr lang="fr-FR" sz="2400" dirty="0"/>
              <a:t> </a:t>
            </a:r>
            <a:r>
              <a:rPr lang="fr-FR" sz="2400" dirty="0" err="1"/>
              <a:t>memperoleh</a:t>
            </a:r>
            <a:r>
              <a:rPr lang="fr-FR" sz="2400" dirty="0"/>
              <a:t> </a:t>
            </a:r>
            <a:r>
              <a:rPr lang="fr-FR" sz="2400" dirty="0" err="1"/>
              <a:t>makanan</a:t>
            </a:r>
            <a:r>
              <a:rPr lang="fr-FR" sz="2400" dirty="0"/>
              <a:t> dari </a:t>
            </a:r>
            <a:r>
              <a:rPr lang="fr-FR" sz="2400" dirty="0" err="1"/>
              <a:t>binatang</a:t>
            </a:r>
            <a:r>
              <a:rPr lang="fr-FR" sz="2400" dirty="0"/>
              <a:t> </a:t>
            </a:r>
            <a:r>
              <a:rPr lang="fr-FR" sz="2400" dirty="0" err="1"/>
              <a:t>lainnya</a:t>
            </a:r>
            <a:r>
              <a:rPr lang="fr-FR" sz="2400" dirty="0"/>
              <a:t> </a:t>
            </a:r>
            <a:r>
              <a:rPr lang="fr-FR" sz="2400" dirty="0" err="1"/>
              <a:t>disebut</a:t>
            </a:r>
            <a:r>
              <a:rPr lang="fr-FR" sz="2400" dirty="0"/>
              <a:t> </a:t>
            </a:r>
            <a:r>
              <a:rPr lang="fr-FR" sz="2400" dirty="0" err="1"/>
              <a:t>parasitasi</a:t>
            </a:r>
            <a:r>
              <a:rPr lang="fr-FR" sz="2400" dirty="0"/>
              <a:t> (</a:t>
            </a:r>
            <a:r>
              <a:rPr lang="fr-FR" sz="2400" i="1" dirty="0" err="1"/>
              <a:t>parasitation</a:t>
            </a:r>
            <a:r>
              <a:rPr lang="fr-FR" sz="2400" dirty="0"/>
              <a:t>), </a:t>
            </a:r>
            <a:r>
              <a:rPr lang="fr-FR" sz="2400" dirty="0" err="1"/>
              <a:t>binatang</a:t>
            </a:r>
            <a:r>
              <a:rPr lang="fr-FR" sz="2400" dirty="0"/>
              <a:t> </a:t>
            </a:r>
            <a:r>
              <a:rPr lang="fr-FR" sz="2400" dirty="0" err="1"/>
              <a:t>lain</a:t>
            </a:r>
            <a:r>
              <a:rPr lang="fr-FR" sz="2400" dirty="0"/>
              <a:t> yang </a:t>
            </a:r>
            <a:r>
              <a:rPr lang="fr-FR" sz="2400" dirty="0" err="1"/>
              <a:t>diparasitasi</a:t>
            </a:r>
            <a:r>
              <a:rPr lang="fr-FR" sz="2400" dirty="0"/>
              <a:t> </a:t>
            </a:r>
            <a:r>
              <a:rPr lang="fr-FR" sz="2400" dirty="0" err="1"/>
              <a:t>disebut</a:t>
            </a:r>
            <a:r>
              <a:rPr lang="fr-FR" sz="2400" dirty="0"/>
              <a:t> </a:t>
            </a:r>
            <a:r>
              <a:rPr lang="fr-FR" sz="2400" dirty="0" err="1"/>
              <a:t>inang</a:t>
            </a:r>
            <a:r>
              <a:rPr lang="fr-FR" sz="2400" dirty="0"/>
              <a:t> (</a:t>
            </a:r>
            <a:r>
              <a:rPr lang="fr-FR" sz="2400" i="1" dirty="0"/>
              <a:t>host</a:t>
            </a:r>
            <a:r>
              <a:rPr lang="fr-FR" sz="2400" dirty="0"/>
              <a:t>).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</a:pPr>
            <a:r>
              <a:rPr lang="fr-FR" sz="2400" dirty="0" err="1"/>
              <a:t>Satu</a:t>
            </a:r>
            <a:r>
              <a:rPr lang="fr-FR" sz="2400" dirty="0"/>
              <a:t> </a:t>
            </a:r>
            <a:r>
              <a:rPr lang="fr-FR" sz="2400" dirty="0" err="1"/>
              <a:t>spesies</a:t>
            </a:r>
            <a:r>
              <a:rPr lang="fr-FR" sz="2400" dirty="0"/>
              <a:t> </a:t>
            </a:r>
            <a:r>
              <a:rPr lang="fr-FR" sz="2400" dirty="0" err="1"/>
              <a:t>menjadi</a:t>
            </a:r>
            <a:r>
              <a:rPr lang="fr-FR" sz="2400" dirty="0"/>
              <a:t> </a:t>
            </a:r>
            <a:r>
              <a:rPr lang="fr-FR" sz="2400" dirty="0" err="1"/>
              <a:t>parasitoid</a:t>
            </a:r>
            <a:r>
              <a:rPr lang="fr-FR" sz="2400" dirty="0"/>
              <a:t> </a:t>
            </a:r>
            <a:r>
              <a:rPr lang="fr-FR" sz="2400" dirty="0" err="1"/>
              <a:t>pada</a:t>
            </a:r>
            <a:r>
              <a:rPr lang="fr-FR" sz="2400" dirty="0"/>
              <a:t> </a:t>
            </a:r>
            <a:r>
              <a:rPr lang="fr-FR" sz="2400" dirty="0" err="1"/>
              <a:t>satu</a:t>
            </a:r>
            <a:r>
              <a:rPr lang="fr-FR" sz="2400" dirty="0"/>
              <a:t> </a:t>
            </a:r>
            <a:r>
              <a:rPr lang="fr-FR" sz="2400" dirty="0" err="1"/>
              <a:t>fase</a:t>
            </a:r>
            <a:r>
              <a:rPr lang="fr-FR" sz="2400" dirty="0"/>
              <a:t> </a:t>
            </a:r>
            <a:r>
              <a:rPr lang="fr-FR" sz="2400" dirty="0" err="1"/>
              <a:t>dalam</a:t>
            </a:r>
            <a:r>
              <a:rPr lang="fr-FR" sz="2400" dirty="0"/>
              <a:t> </a:t>
            </a:r>
            <a:r>
              <a:rPr lang="fr-FR" sz="2400" dirty="0" err="1"/>
              <a:t>daur</a:t>
            </a:r>
            <a:r>
              <a:rPr lang="fr-FR" sz="2400" dirty="0"/>
              <a:t> </a:t>
            </a:r>
            <a:r>
              <a:rPr lang="fr-FR" sz="2400" dirty="0" err="1"/>
              <a:t>hidupnya</a:t>
            </a:r>
            <a:r>
              <a:rPr lang="fr-FR" sz="2400" dirty="0"/>
              <a:t> </a:t>
            </a:r>
            <a:r>
              <a:rPr lang="fr-FR" sz="2400" dirty="0" err="1"/>
              <a:t>sedangkan</a:t>
            </a:r>
            <a:r>
              <a:rPr lang="fr-FR" sz="2400" dirty="0"/>
              <a:t> </a:t>
            </a:r>
            <a:r>
              <a:rPr lang="fr-FR" sz="2400" dirty="0" err="1"/>
              <a:t>dalam</a:t>
            </a:r>
            <a:r>
              <a:rPr lang="fr-FR" sz="2400" dirty="0"/>
              <a:t> </a:t>
            </a:r>
            <a:r>
              <a:rPr lang="fr-FR" sz="2400" dirty="0" err="1"/>
              <a:t>fase</a:t>
            </a:r>
            <a:r>
              <a:rPr lang="fr-FR" sz="2400" dirty="0"/>
              <a:t> </a:t>
            </a:r>
            <a:r>
              <a:rPr lang="fr-FR" sz="2400" dirty="0" err="1"/>
              <a:t>lainnya</a:t>
            </a:r>
            <a:r>
              <a:rPr lang="fr-FR" sz="2400" dirty="0"/>
              <a:t> </a:t>
            </a:r>
            <a:r>
              <a:rPr lang="fr-FR" sz="2400" dirty="0" err="1"/>
              <a:t>dapat</a:t>
            </a:r>
            <a:r>
              <a:rPr lang="fr-FR" sz="2400" dirty="0"/>
              <a:t> </a:t>
            </a:r>
            <a:r>
              <a:rPr lang="fr-FR" sz="2400" dirty="0" err="1"/>
              <a:t>menjadi</a:t>
            </a:r>
            <a:r>
              <a:rPr lang="fr-FR" sz="2400" dirty="0"/>
              <a:t> </a:t>
            </a:r>
            <a:r>
              <a:rPr lang="fr-FR" sz="2400" dirty="0" err="1"/>
              <a:t>predator</a:t>
            </a:r>
            <a:r>
              <a:rPr lang="fr-FR" sz="2400" dirty="0"/>
              <a:t> </a:t>
            </a:r>
            <a:r>
              <a:rPr lang="fr-FR" sz="2400" dirty="0" err="1"/>
              <a:t>atau</a:t>
            </a:r>
            <a:r>
              <a:rPr lang="fr-FR" sz="2400" dirty="0"/>
              <a:t> </a:t>
            </a:r>
            <a:r>
              <a:rPr lang="fr-FR" sz="2400" dirty="0" err="1"/>
              <a:t>hidup</a:t>
            </a:r>
            <a:r>
              <a:rPr lang="fr-FR" sz="2400" dirty="0"/>
              <a:t> </a:t>
            </a:r>
            <a:r>
              <a:rPr lang="fr-FR" sz="2400" dirty="0" err="1"/>
              <a:t>bebas</a:t>
            </a:r>
            <a:r>
              <a:rPr lang="fr-FR" sz="2400" dirty="0"/>
              <a:t>. </a:t>
            </a:r>
          </a:p>
          <a:p>
            <a:pPr>
              <a:lnSpc>
                <a:spcPct val="80000"/>
              </a:lnSpc>
            </a:pPr>
            <a:r>
              <a:rPr lang="fr-FR" sz="2400" dirty="0" err="1"/>
              <a:t>Parasitoid</a:t>
            </a:r>
            <a:r>
              <a:rPr lang="fr-FR" sz="2400" dirty="0"/>
              <a:t> </a:t>
            </a:r>
            <a:r>
              <a:rPr lang="fr-FR" sz="2400" dirty="0" err="1"/>
              <a:t>dapat</a:t>
            </a:r>
            <a:r>
              <a:rPr lang="fr-FR" sz="2400" dirty="0"/>
              <a:t> </a:t>
            </a:r>
            <a:r>
              <a:rPr lang="fr-FR" sz="2400" dirty="0" err="1"/>
              <a:t>memparasitasi</a:t>
            </a:r>
            <a:r>
              <a:rPr lang="fr-FR" sz="2400" dirty="0"/>
              <a:t> </a:t>
            </a:r>
            <a:r>
              <a:rPr lang="fr-FR" sz="2400" dirty="0" err="1"/>
              <a:t>hama</a:t>
            </a:r>
            <a:r>
              <a:rPr lang="fr-FR" sz="2400" dirty="0"/>
              <a:t> dan </a:t>
            </a:r>
            <a:r>
              <a:rPr lang="fr-FR" sz="2400" dirty="0" err="1"/>
              <a:t>binatang</a:t>
            </a:r>
            <a:r>
              <a:rPr lang="fr-FR" sz="2400" dirty="0"/>
              <a:t> </a:t>
            </a:r>
            <a:r>
              <a:rPr lang="fr-FR" sz="2400" dirty="0" err="1"/>
              <a:t>bermanfaat</a:t>
            </a:r>
            <a:r>
              <a:rPr lang="fr-FR" sz="2400" dirty="0"/>
              <a:t>, </a:t>
            </a:r>
            <a:r>
              <a:rPr lang="fr-FR" sz="2400" dirty="0" err="1"/>
              <a:t>tetapi</a:t>
            </a:r>
            <a:r>
              <a:rPr lang="fr-FR" sz="2400" dirty="0"/>
              <a:t> </a:t>
            </a:r>
            <a:r>
              <a:rPr lang="fr-FR" sz="2400" dirty="0" err="1"/>
              <a:t>juga</a:t>
            </a:r>
            <a:r>
              <a:rPr lang="fr-FR" sz="2400" dirty="0"/>
              <a:t> </a:t>
            </a:r>
            <a:r>
              <a:rPr lang="fr-FR" sz="2400" dirty="0" err="1"/>
              <a:t>dapat</a:t>
            </a:r>
            <a:r>
              <a:rPr lang="fr-FR" sz="2400" dirty="0"/>
              <a:t> </a:t>
            </a:r>
            <a:r>
              <a:rPr lang="fr-FR" sz="2400" dirty="0" err="1"/>
              <a:t>menjadi</a:t>
            </a:r>
            <a:r>
              <a:rPr lang="fr-FR" sz="2400" dirty="0"/>
              <a:t> </a:t>
            </a:r>
            <a:r>
              <a:rPr lang="fr-FR" sz="2400" dirty="0" err="1"/>
              <a:t>inang</a:t>
            </a:r>
            <a:r>
              <a:rPr lang="fr-FR" sz="2400" dirty="0"/>
              <a:t> </a:t>
            </a:r>
            <a:r>
              <a:rPr lang="fr-FR" sz="2400" dirty="0" err="1"/>
              <a:t>bagi</a:t>
            </a:r>
            <a:r>
              <a:rPr lang="fr-FR" sz="2400" dirty="0"/>
              <a:t> </a:t>
            </a:r>
            <a:r>
              <a:rPr lang="fr-FR" sz="2400" dirty="0" err="1"/>
              <a:t>parasitoid</a:t>
            </a:r>
            <a:r>
              <a:rPr lang="fr-FR" sz="2400" dirty="0"/>
              <a:t> </a:t>
            </a:r>
            <a:r>
              <a:rPr lang="fr-FR" sz="2400" dirty="0" err="1"/>
              <a:t>lain</a:t>
            </a:r>
            <a:r>
              <a:rPr lang="fr-FR" sz="2400" dirty="0"/>
              <a:t> </a:t>
            </a:r>
            <a:r>
              <a:rPr lang="fr-FR" sz="2400" dirty="0" err="1"/>
              <a:t>atau</a:t>
            </a:r>
            <a:r>
              <a:rPr lang="fr-FR" sz="2400" dirty="0"/>
              <a:t> </a:t>
            </a:r>
            <a:r>
              <a:rPr lang="fr-FR" sz="2400" dirty="0" err="1"/>
              <a:t>mangsa</a:t>
            </a:r>
            <a:r>
              <a:rPr lang="fr-FR" sz="2400" dirty="0"/>
              <a:t> dari </a:t>
            </a:r>
            <a:r>
              <a:rPr lang="fr-FR" sz="2400" dirty="0" err="1"/>
              <a:t>predator</a:t>
            </a:r>
            <a:r>
              <a:rPr lang="fr-FR" sz="2400" dirty="0"/>
              <a:t>. </a:t>
            </a:r>
            <a:r>
              <a:rPr lang="fr-FR" sz="2400" dirty="0" err="1"/>
              <a:t>Binatang</a:t>
            </a:r>
            <a:r>
              <a:rPr lang="fr-FR" sz="2400" dirty="0"/>
              <a:t> </a:t>
            </a:r>
            <a:r>
              <a:rPr lang="fr-FR" sz="2400" dirty="0" err="1"/>
              <a:t>bermanfaat</a:t>
            </a:r>
            <a:r>
              <a:rPr lang="fr-FR" sz="2400" dirty="0"/>
              <a:t> yang </a:t>
            </a:r>
            <a:r>
              <a:rPr lang="fr-FR" sz="2400" dirty="0" err="1"/>
              <a:t>dapat</a:t>
            </a:r>
            <a:r>
              <a:rPr lang="fr-FR" sz="2400" dirty="0"/>
              <a:t> </a:t>
            </a:r>
            <a:r>
              <a:rPr lang="fr-FR" sz="2400" dirty="0" err="1"/>
              <a:t>menjadi</a:t>
            </a:r>
            <a:r>
              <a:rPr lang="fr-FR" sz="2400" dirty="0"/>
              <a:t> </a:t>
            </a:r>
            <a:r>
              <a:rPr lang="fr-FR" sz="2400" dirty="0" err="1"/>
              <a:t>inang</a:t>
            </a:r>
            <a:r>
              <a:rPr lang="fr-FR" sz="2400" dirty="0"/>
              <a:t> </a:t>
            </a:r>
            <a:r>
              <a:rPr lang="fr-FR" sz="2400" dirty="0" err="1"/>
              <a:t>parasitoid</a:t>
            </a:r>
            <a:r>
              <a:rPr lang="fr-FR" sz="2400" dirty="0"/>
              <a:t> </a:t>
            </a:r>
            <a:r>
              <a:rPr lang="fr-FR" sz="2400" dirty="0" err="1"/>
              <a:t>adalah</a:t>
            </a:r>
            <a:r>
              <a:rPr lang="fr-FR" sz="2400" dirty="0"/>
              <a:t> </a:t>
            </a:r>
            <a:r>
              <a:rPr lang="fr-FR" sz="2400" dirty="0" err="1"/>
              <a:t>serangga</a:t>
            </a:r>
            <a:r>
              <a:rPr lang="fr-FR" sz="2400" dirty="0"/>
              <a:t> </a:t>
            </a:r>
            <a:r>
              <a:rPr lang="fr-FR" sz="2400" dirty="0" err="1"/>
              <a:t>polinator</a:t>
            </a:r>
            <a:r>
              <a:rPr lang="fr-FR" sz="2400" dirty="0"/>
              <a:t>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06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>
                <a:solidFill>
                  <a:schemeClr val="bg1"/>
                </a:solidFill>
              </a:rPr>
              <a:t>PENGGOLONGAN PARASITOID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1975" y="274638"/>
            <a:ext cx="10623177" cy="1997915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Berdasarkan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keberadaan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tubuh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inang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endoparasitoid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ektoparasitoid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 err="1">
                <a:solidFill>
                  <a:schemeClr val="tx1"/>
                </a:solidFill>
              </a:rPr>
              <a:t>Berdasarkan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jumlah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individu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tubuh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inang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soliter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gregarius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 err="1">
                <a:solidFill>
                  <a:schemeClr val="tx1"/>
                </a:solidFill>
              </a:rPr>
              <a:t>Berdasarkan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pertumbuhan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inang</a:t>
            </a:r>
            <a:r>
              <a:rPr lang="en-US" dirty="0">
                <a:solidFill>
                  <a:schemeClr val="tx1"/>
                </a:solidFill>
              </a:rPr>
              <a:t>: parasitoid </a:t>
            </a:r>
            <a:r>
              <a:rPr lang="en-US" dirty="0" err="1">
                <a:solidFill>
                  <a:schemeClr val="tx1"/>
                </a:solidFill>
              </a:rPr>
              <a:t>telur</a:t>
            </a:r>
            <a:r>
              <a:rPr lang="en-US" dirty="0">
                <a:solidFill>
                  <a:schemeClr val="tx1"/>
                </a:solidFill>
              </a:rPr>
              <a:t>, larva/</a:t>
            </a:r>
            <a:r>
              <a:rPr lang="en-US" dirty="0" err="1">
                <a:solidFill>
                  <a:schemeClr val="tx1"/>
                </a:solidFill>
              </a:rPr>
              <a:t>nimfa</a:t>
            </a:r>
            <a:r>
              <a:rPr lang="en-US" dirty="0">
                <a:solidFill>
                  <a:schemeClr val="tx1"/>
                </a:solidFill>
              </a:rPr>
              <a:t>, pupa, imago, </a:t>
            </a:r>
            <a:r>
              <a:rPr lang="en-US" dirty="0" err="1">
                <a:solidFill>
                  <a:schemeClr val="tx1"/>
                </a:solidFill>
              </a:rPr>
              <a:t>kombinasi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 err="1">
                <a:solidFill>
                  <a:schemeClr val="tx1"/>
                </a:solidFill>
              </a:rPr>
              <a:t>Berdasarkan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kehadiran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spesies</a:t>
            </a:r>
            <a:r>
              <a:rPr lang="en-US" dirty="0">
                <a:solidFill>
                  <a:schemeClr val="tx1"/>
                </a:solidFill>
              </a:rPr>
              <a:t> parasitoid lain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inang</a:t>
            </a:r>
            <a:r>
              <a:rPr lang="en-US" dirty="0">
                <a:solidFill>
                  <a:schemeClr val="tx1"/>
                </a:solidFill>
              </a:rPr>
              <a:t>: parasitoid primer, </a:t>
            </a:r>
            <a:r>
              <a:rPr lang="en-US" dirty="0" err="1">
                <a:solidFill>
                  <a:schemeClr val="tx1"/>
                </a:solidFill>
              </a:rPr>
              <a:t>sekunder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tersier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8" name="Picture 4" descr="caterpillar%20with%20parasitoid%20larv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88" y="2610597"/>
            <a:ext cx="2438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Egg_parasito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610596"/>
            <a:ext cx="16002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venturia canesce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76" y="2660367"/>
            <a:ext cx="2057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Diadeg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388" y="2673861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legne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93" y="4577416"/>
            <a:ext cx="2362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legneri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88" y="4577416"/>
            <a:ext cx="24384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24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chemeClr val="tx1"/>
                </a:solidFill>
              </a:rPr>
              <a:t>PARASITOID VS PREDATOR</a:t>
            </a:r>
          </a:p>
        </p:txBody>
      </p:sp>
      <p:graphicFrame>
        <p:nvGraphicFramePr>
          <p:cNvPr id="9262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485994"/>
              </p:ext>
            </p:extLst>
          </p:nvPr>
        </p:nvGraphicFramePr>
        <p:xfrm>
          <a:off x="389964" y="838200"/>
          <a:ext cx="10049436" cy="5212080"/>
        </p:xfrm>
        <a:graphic>
          <a:graphicData uri="http://schemas.openxmlformats.org/drawingml/2006/table">
            <a:tbl>
              <a:tblPr/>
              <a:tblGrid>
                <a:gridCol w="4194611"/>
                <a:gridCol w="1952221"/>
                <a:gridCol w="1950384"/>
                <a:gridCol w="1952220"/>
              </a:tblGrid>
              <a:tr h="1809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Ciri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Predator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Parasitoid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Parasit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Interaksi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mahluk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menjadi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sumber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makanan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Predasi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Parasitasi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Parasitasi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Mahluk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lain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menjadi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sumber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makanan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Mangsa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Ukuran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tubuh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relatif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terhadap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ukuran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tubuh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sumber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makanan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Lebih besar/lebih kuat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Lebih kecil atau mendekati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Lebih kecil atau mendekati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individu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sumber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makanan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ditangani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selama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hidup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Banyak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Fase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pertumbuhan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predator/parasitoid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Seluruh/fase tertentu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Fase tertentu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Seluruh/fase tertentu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Tempat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hidup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kaitan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individu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sumber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makanan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Bebas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mangsa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permuka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-an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tubuh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inang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permuka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-an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tubuh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inang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1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PRAKTEK PENGENDALIAN HAYATI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AUGMENTASI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Kel</a:t>
            </a:r>
            <a:r>
              <a:rPr lang="en-US" dirty="0" smtClean="0"/>
              <a:t> . I </a:t>
            </a:r>
            <a:r>
              <a:rPr lang="en-US" dirty="0" err="1" smtClean="0"/>
              <a:t>kecoak</a:t>
            </a:r>
            <a:endParaRPr lang="en-US" dirty="0" smtClean="0"/>
          </a:p>
          <a:p>
            <a:r>
              <a:rPr lang="en-US" dirty="0" smtClean="0"/>
              <a:t>II. </a:t>
            </a:r>
            <a:r>
              <a:rPr lang="en-US" dirty="0" err="1" smtClean="0"/>
              <a:t>Belalang</a:t>
            </a:r>
            <a:endParaRPr lang="en-US" dirty="0" smtClean="0"/>
          </a:p>
          <a:p>
            <a:r>
              <a:rPr lang="en-US" dirty="0" smtClean="0"/>
              <a:t>III. </a:t>
            </a:r>
            <a:r>
              <a:rPr lang="en-US" dirty="0" err="1" smtClean="0"/>
              <a:t>Capung</a:t>
            </a:r>
            <a:endParaRPr lang="en-US" dirty="0" smtClean="0"/>
          </a:p>
          <a:p>
            <a:r>
              <a:rPr lang="en-US" dirty="0" smtClean="0"/>
              <a:t>IV. </a:t>
            </a:r>
            <a:r>
              <a:rPr lang="en-US" dirty="0" err="1" smtClean="0"/>
              <a:t>Jengkerik</a:t>
            </a:r>
            <a:endParaRPr lang="en-US" dirty="0" smtClean="0"/>
          </a:p>
          <a:p>
            <a:r>
              <a:rPr lang="en-US" dirty="0" smtClean="0"/>
              <a:t>V. </a:t>
            </a:r>
            <a:r>
              <a:rPr lang="en-US" dirty="0" err="1" smtClean="0"/>
              <a:t>Kumbang</a:t>
            </a:r>
            <a:endParaRPr lang="en-US" dirty="0" smtClean="0"/>
          </a:p>
          <a:p>
            <a:r>
              <a:rPr lang="en-US" dirty="0" smtClean="0"/>
              <a:t>VI. Laron</a:t>
            </a:r>
          </a:p>
          <a:p>
            <a:r>
              <a:rPr lang="en-US" dirty="0" smtClean="0"/>
              <a:t>VII.  </a:t>
            </a:r>
            <a:r>
              <a:rPr lang="en-US" dirty="0" err="1" smtClean="0"/>
              <a:t>semut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3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Rove beetle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Carrion beetle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7" name="Content Placeholder 6" descr="rovebeet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627372"/>
            <a:ext cx="4938712" cy="32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arrionbeet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627372"/>
            <a:ext cx="4937125" cy="32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Honey bee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dobe Garamond Pro Bold" panose="02020702060506020403" pitchFamily="18" charset="0"/>
              </a:rPr>
              <a:t>Oriental cockroach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  <p:pic>
        <p:nvPicPr>
          <p:cNvPr id="7" name="Picture 7" descr="honeyb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627372"/>
            <a:ext cx="4938712" cy="32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ockroach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188" y="2582863"/>
            <a:ext cx="426271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05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dobe Garamond Pro Bold" panose="02020702060506020403" pitchFamily="18" charset="0"/>
              </a:rPr>
              <a:t>Green blow fly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Filed cricket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7" name="Picture 5" descr="greenblowf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53" y="2582863"/>
            <a:ext cx="3532552" cy="362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ricke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7" y="2582863"/>
            <a:ext cx="4504266" cy="362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081" y="1846052"/>
            <a:ext cx="5937839" cy="736282"/>
          </a:xfrm>
        </p:spPr>
        <p:txBody>
          <a:bodyPr/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KATYDID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RED ANT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7" name="Picture 4" descr="katyd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627372"/>
            <a:ext cx="4938712" cy="32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redan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20" y="2582863"/>
            <a:ext cx="270256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4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1529</TotalTime>
  <Words>1494</Words>
  <Application>Microsoft Office PowerPoint</Application>
  <PresentationFormat>Widescreen</PresentationFormat>
  <Paragraphs>200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Adobe Garamond Pro Bold</vt:lpstr>
      <vt:lpstr>Arial</vt:lpstr>
      <vt:lpstr>Baskerville Old Face</vt:lpstr>
      <vt:lpstr>Calibri</vt:lpstr>
      <vt:lpstr>Calibri Light</vt:lpstr>
      <vt:lpstr>Times New Roman</vt:lpstr>
      <vt:lpstr>Wingdings</vt:lpstr>
      <vt:lpstr>Retrospect</vt:lpstr>
      <vt:lpstr> MORFOLOGI SERANGGA</vt:lpstr>
      <vt:lpstr>ANATOMI DAN MORFOLOGI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MORFOLOGI DAN INTEGUMEN</vt:lpstr>
      <vt:lpstr>lanjutan</vt:lpstr>
      <vt:lpstr>PowerPoint Presentation</vt:lpstr>
      <vt:lpstr>PowerPoint Presentation</vt:lpstr>
      <vt:lpstr>PowerPoint Presentation</vt:lpstr>
      <vt:lpstr>Morfologi Kepala</vt:lpstr>
      <vt:lpstr>PowerPoint Presentation</vt:lpstr>
      <vt:lpstr>Terdapat tiga tipe kepala berdasarkan posisi alat mulut, yaitu : </vt:lpstr>
      <vt:lpstr>Terdapat tiga tipe kepala berdasarkan posisi alat mulut, yaitu : </vt:lpstr>
      <vt:lpstr>Antena</vt:lpstr>
      <vt:lpstr>Bentuk dan ukuran antena serangga sangat beragam. Berdasarkan bentuknya antena serangga dapat dibedakan menjadi 14 tipe yaitu :</vt:lpstr>
      <vt:lpstr>PowerPoint Presentation</vt:lpstr>
      <vt:lpstr>PowerPoint Presentation</vt:lpstr>
      <vt:lpstr>PowerPoint Presentation</vt:lpstr>
      <vt:lpstr>Alat Mulut</vt:lpstr>
      <vt:lpstr>PowerPoint Presentation</vt:lpstr>
      <vt:lpstr>TIPE ALAT MULUT</vt:lpstr>
      <vt:lpstr>Beberapa tipe alat mulut serangga yaitu : a. Tipe alat mulut menggigit mengunyah terdiri dari :</vt:lpstr>
      <vt:lpstr>PowerPoint Presentation</vt:lpstr>
      <vt:lpstr>b. Tipe alat mulut mengunyah dan menghisap</vt:lpstr>
      <vt:lpstr>c. Tipe alat mulut menjilat mengisap</vt:lpstr>
      <vt:lpstr>d. Tipe Alat Mulut Mengisap</vt:lpstr>
      <vt:lpstr>e.  Tipe Alat Mulut Menusuk Mengisap</vt:lpstr>
      <vt:lpstr>TORAKS DAN ABDOMEN Bagian Toraks</vt:lpstr>
      <vt:lpstr>PowerPoint Presentation</vt:lpstr>
      <vt:lpstr>SAYAP</vt:lpstr>
      <vt:lpstr>PowerPoint Presentation</vt:lpstr>
      <vt:lpstr>Tungkai-Tungkai Thoraks</vt:lpstr>
      <vt:lpstr>PowerPoint Presentation</vt:lpstr>
      <vt:lpstr>PowerPoint Presentation</vt:lpstr>
      <vt:lpstr>PowerPoint Presentation</vt:lpstr>
      <vt:lpstr>SERANGGA BAGI KEPENTINGAN MANUSIA</vt:lpstr>
      <vt:lpstr>SERANGGA YANG MENGUNTUNGKAN</vt:lpstr>
      <vt:lpstr>SERANGGA YANG MERUGIKAN</vt:lpstr>
      <vt:lpstr>SERANGGA DAN PENGENDAALIAN HAMA TERPADU</vt:lpstr>
      <vt:lpstr>PENGENDALIAN HAYATI</vt:lpstr>
      <vt:lpstr>SERANGGA Predator</vt:lpstr>
      <vt:lpstr>SERANGGA PARASITOID</vt:lpstr>
      <vt:lpstr>PENGGOLONGAN PARASITOID</vt:lpstr>
      <vt:lpstr>PARASITOID VS PREDATOR</vt:lpstr>
      <vt:lpstr>PRAKTEK PENGENDALIAN HAYATI</vt:lpstr>
      <vt:lpstr>AUGMENTASI</vt:lpstr>
      <vt:lpstr>PowerPoint Presentation</vt:lpstr>
    </vt:vector>
  </TitlesOfParts>
  <Company>UMA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BUNGA</dc:title>
  <dc:creator>Intel</dc:creator>
  <cp:lastModifiedBy>Intel </cp:lastModifiedBy>
  <cp:revision>104</cp:revision>
  <dcterms:created xsi:type="dcterms:W3CDTF">2016-12-05T13:09:28Z</dcterms:created>
  <dcterms:modified xsi:type="dcterms:W3CDTF">2017-03-27T02:54:37Z</dcterms:modified>
</cp:coreProperties>
</file>